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2" r:id="rId6"/>
    <p:sldId id="265" r:id="rId7"/>
    <p:sldId id="268" r:id="rId8"/>
    <p:sldId id="269" r:id="rId9"/>
    <p:sldId id="271" r:id="rId10"/>
    <p:sldId id="272" r:id="rId11"/>
    <p:sldId id="273" r:id="rId12"/>
    <p:sldId id="274"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7" d="100"/>
          <a:sy n="97" d="100"/>
        </p:scale>
        <p:origin x="96" y="2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31T00:14:09.63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0,'2300'2300,"-2286"-2286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00:14:14.347"/>
    </inkml:context>
    <inkml:brush xml:id="br0">
      <inkml:brushProperty name="width" value="0.05" units="cm"/>
      <inkml:brushProperty name="height" value="0.05" units="cm"/>
      <inkml:brushProperty name="color" value="#E71224"/>
    </inkml:brush>
  </inkml:definitions>
  <inkml:trace contextRef="#ctx0" brushRef="#br0">1 263 24575,'8'7'0,"1"-1"0,1 0 0,-1 0 0,1 0 0,0-1 0,18 6 0,18 9 0,119 64 0,-28-31 0,-129-49 0,-1-1 0,-1 0 0,1 0 0,0 0 0,0-1 0,0 0 0,0 0 0,13 1 0,-18-3 0,-1-1 0,0 1 0,0-1 0,0 1 0,0-1 0,0 1 0,0-1 0,0 0 0,-1 0 0,1 0 0,0 1 0,0-1 0,-1 0 0,1 0 0,0 0 0,-1 0 0,1 0 0,-1 0 0,1-1 0,-1 1 0,1 0 0,-1 0 0,0 0 0,0 0 0,0 0 0,1-3 0,0-35 0,-1 33 0,-3-396-1365,3 384-5461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072F4-F579-40DF-B7A7-AEF51057FC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A9D3016-CC4B-41BC-A169-CB4DD4DBF0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3C6A850-6AC8-4FE0-83EE-7E05BEA4ED28}"/>
              </a:ext>
            </a:extLst>
          </p:cNvPr>
          <p:cNvSpPr>
            <a:spLocks noGrp="1"/>
          </p:cNvSpPr>
          <p:nvPr>
            <p:ph type="dt" sz="half" idx="10"/>
          </p:nvPr>
        </p:nvSpPr>
        <p:spPr/>
        <p:txBody>
          <a:bodyPr/>
          <a:lstStyle/>
          <a:p>
            <a:fld id="{56D327EA-6384-4ED7-856D-D986990788E2}" type="datetimeFigureOut">
              <a:rPr lang="en-IN" smtClean="0"/>
              <a:t>31-08-2022</a:t>
            </a:fld>
            <a:endParaRPr lang="en-IN"/>
          </a:p>
        </p:txBody>
      </p:sp>
      <p:sp>
        <p:nvSpPr>
          <p:cNvPr id="5" name="Footer Placeholder 4">
            <a:extLst>
              <a:ext uri="{FF2B5EF4-FFF2-40B4-BE49-F238E27FC236}">
                <a16:creationId xmlns:a16="http://schemas.microsoft.com/office/drawing/2014/main" id="{81A9FDD1-064F-49A9-BC6C-5545CBE132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601109-3713-4C8D-B99D-61E846088985}"/>
              </a:ext>
            </a:extLst>
          </p:cNvPr>
          <p:cNvSpPr>
            <a:spLocks noGrp="1"/>
          </p:cNvSpPr>
          <p:nvPr>
            <p:ph type="sldNum" sz="quarter" idx="12"/>
          </p:nvPr>
        </p:nvSpPr>
        <p:spPr/>
        <p:txBody>
          <a:bodyPr/>
          <a:lstStyle/>
          <a:p>
            <a:fld id="{AC1EDD72-7657-49E4-BA20-0359D2D2A329}" type="slidenum">
              <a:rPr lang="en-IN" smtClean="0"/>
              <a:t>‹#›</a:t>
            </a:fld>
            <a:endParaRPr lang="en-IN"/>
          </a:p>
        </p:txBody>
      </p:sp>
    </p:spTree>
    <p:extLst>
      <p:ext uri="{BB962C8B-B14F-4D97-AF65-F5344CB8AC3E}">
        <p14:creationId xmlns:p14="http://schemas.microsoft.com/office/powerpoint/2010/main" val="770775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F182-F12B-42A0-9FBE-A6E7F982771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0E612E-A9F4-47BC-8599-F57859FBD2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88A45C-02C0-4696-9E29-329B9BD40BDB}"/>
              </a:ext>
            </a:extLst>
          </p:cNvPr>
          <p:cNvSpPr>
            <a:spLocks noGrp="1"/>
          </p:cNvSpPr>
          <p:nvPr>
            <p:ph type="dt" sz="half" idx="10"/>
          </p:nvPr>
        </p:nvSpPr>
        <p:spPr/>
        <p:txBody>
          <a:bodyPr/>
          <a:lstStyle/>
          <a:p>
            <a:fld id="{56D327EA-6384-4ED7-856D-D986990788E2}" type="datetimeFigureOut">
              <a:rPr lang="en-IN" smtClean="0"/>
              <a:t>31-08-2022</a:t>
            </a:fld>
            <a:endParaRPr lang="en-IN"/>
          </a:p>
        </p:txBody>
      </p:sp>
      <p:sp>
        <p:nvSpPr>
          <p:cNvPr id="5" name="Footer Placeholder 4">
            <a:extLst>
              <a:ext uri="{FF2B5EF4-FFF2-40B4-BE49-F238E27FC236}">
                <a16:creationId xmlns:a16="http://schemas.microsoft.com/office/drawing/2014/main" id="{6544C06F-24B3-4FA3-BE7F-69B0A8AA7A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B928A8-F465-4DD1-9880-980723915E57}"/>
              </a:ext>
            </a:extLst>
          </p:cNvPr>
          <p:cNvSpPr>
            <a:spLocks noGrp="1"/>
          </p:cNvSpPr>
          <p:nvPr>
            <p:ph type="sldNum" sz="quarter" idx="12"/>
          </p:nvPr>
        </p:nvSpPr>
        <p:spPr/>
        <p:txBody>
          <a:bodyPr/>
          <a:lstStyle/>
          <a:p>
            <a:fld id="{AC1EDD72-7657-49E4-BA20-0359D2D2A329}" type="slidenum">
              <a:rPr lang="en-IN" smtClean="0"/>
              <a:t>‹#›</a:t>
            </a:fld>
            <a:endParaRPr lang="en-IN"/>
          </a:p>
        </p:txBody>
      </p:sp>
    </p:spTree>
    <p:extLst>
      <p:ext uri="{BB962C8B-B14F-4D97-AF65-F5344CB8AC3E}">
        <p14:creationId xmlns:p14="http://schemas.microsoft.com/office/powerpoint/2010/main" val="2096980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F113C8-241C-4BFB-9811-FA6526D87E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F7A227-C92B-401F-B10A-CD712FD07D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E82DD3-0602-4D53-B94F-B7C52DBA12A6}"/>
              </a:ext>
            </a:extLst>
          </p:cNvPr>
          <p:cNvSpPr>
            <a:spLocks noGrp="1"/>
          </p:cNvSpPr>
          <p:nvPr>
            <p:ph type="dt" sz="half" idx="10"/>
          </p:nvPr>
        </p:nvSpPr>
        <p:spPr/>
        <p:txBody>
          <a:bodyPr/>
          <a:lstStyle/>
          <a:p>
            <a:fld id="{56D327EA-6384-4ED7-856D-D986990788E2}" type="datetimeFigureOut">
              <a:rPr lang="en-IN" smtClean="0"/>
              <a:t>31-08-2022</a:t>
            </a:fld>
            <a:endParaRPr lang="en-IN"/>
          </a:p>
        </p:txBody>
      </p:sp>
      <p:sp>
        <p:nvSpPr>
          <p:cNvPr id="5" name="Footer Placeholder 4">
            <a:extLst>
              <a:ext uri="{FF2B5EF4-FFF2-40B4-BE49-F238E27FC236}">
                <a16:creationId xmlns:a16="http://schemas.microsoft.com/office/drawing/2014/main" id="{8AF9929F-DA4D-4BF7-9741-0F5D2C47BE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EDD4E2-568C-4271-8812-5F87FCE45C0A}"/>
              </a:ext>
            </a:extLst>
          </p:cNvPr>
          <p:cNvSpPr>
            <a:spLocks noGrp="1"/>
          </p:cNvSpPr>
          <p:nvPr>
            <p:ph type="sldNum" sz="quarter" idx="12"/>
          </p:nvPr>
        </p:nvSpPr>
        <p:spPr/>
        <p:txBody>
          <a:bodyPr/>
          <a:lstStyle/>
          <a:p>
            <a:fld id="{AC1EDD72-7657-49E4-BA20-0359D2D2A329}" type="slidenum">
              <a:rPr lang="en-IN" smtClean="0"/>
              <a:t>‹#›</a:t>
            </a:fld>
            <a:endParaRPr lang="en-IN"/>
          </a:p>
        </p:txBody>
      </p:sp>
    </p:spTree>
    <p:extLst>
      <p:ext uri="{BB962C8B-B14F-4D97-AF65-F5344CB8AC3E}">
        <p14:creationId xmlns:p14="http://schemas.microsoft.com/office/powerpoint/2010/main" val="3234299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6692-299D-4C04-A6F2-416A4247D9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BB6E77-BC1B-4E70-939D-82B87DB06A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06C637-C816-407D-B475-886DB2B4FC4E}"/>
              </a:ext>
            </a:extLst>
          </p:cNvPr>
          <p:cNvSpPr>
            <a:spLocks noGrp="1"/>
          </p:cNvSpPr>
          <p:nvPr>
            <p:ph type="dt" sz="half" idx="10"/>
          </p:nvPr>
        </p:nvSpPr>
        <p:spPr/>
        <p:txBody>
          <a:bodyPr/>
          <a:lstStyle/>
          <a:p>
            <a:fld id="{56D327EA-6384-4ED7-856D-D986990788E2}" type="datetimeFigureOut">
              <a:rPr lang="en-IN" smtClean="0"/>
              <a:t>31-08-2022</a:t>
            </a:fld>
            <a:endParaRPr lang="en-IN"/>
          </a:p>
        </p:txBody>
      </p:sp>
      <p:sp>
        <p:nvSpPr>
          <p:cNvPr id="5" name="Footer Placeholder 4">
            <a:extLst>
              <a:ext uri="{FF2B5EF4-FFF2-40B4-BE49-F238E27FC236}">
                <a16:creationId xmlns:a16="http://schemas.microsoft.com/office/drawing/2014/main" id="{8205D287-EA77-4117-B180-C77FCB4842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3F6AFB-E388-4BD8-AEC8-0803899F4290}"/>
              </a:ext>
            </a:extLst>
          </p:cNvPr>
          <p:cNvSpPr>
            <a:spLocks noGrp="1"/>
          </p:cNvSpPr>
          <p:nvPr>
            <p:ph type="sldNum" sz="quarter" idx="12"/>
          </p:nvPr>
        </p:nvSpPr>
        <p:spPr/>
        <p:txBody>
          <a:bodyPr/>
          <a:lstStyle/>
          <a:p>
            <a:fld id="{AC1EDD72-7657-49E4-BA20-0359D2D2A329}" type="slidenum">
              <a:rPr lang="en-IN" smtClean="0"/>
              <a:t>‹#›</a:t>
            </a:fld>
            <a:endParaRPr lang="en-IN"/>
          </a:p>
        </p:txBody>
      </p:sp>
    </p:spTree>
    <p:extLst>
      <p:ext uri="{BB962C8B-B14F-4D97-AF65-F5344CB8AC3E}">
        <p14:creationId xmlns:p14="http://schemas.microsoft.com/office/powerpoint/2010/main" val="1182373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73775-25B9-4175-BFAA-1338F99922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00E4A23-6DEE-455C-B305-75D5DD2887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F76B19-4A53-4727-B527-030FDCE7FF99}"/>
              </a:ext>
            </a:extLst>
          </p:cNvPr>
          <p:cNvSpPr>
            <a:spLocks noGrp="1"/>
          </p:cNvSpPr>
          <p:nvPr>
            <p:ph type="dt" sz="half" idx="10"/>
          </p:nvPr>
        </p:nvSpPr>
        <p:spPr/>
        <p:txBody>
          <a:bodyPr/>
          <a:lstStyle/>
          <a:p>
            <a:fld id="{56D327EA-6384-4ED7-856D-D986990788E2}" type="datetimeFigureOut">
              <a:rPr lang="en-IN" smtClean="0"/>
              <a:t>31-08-2022</a:t>
            </a:fld>
            <a:endParaRPr lang="en-IN"/>
          </a:p>
        </p:txBody>
      </p:sp>
      <p:sp>
        <p:nvSpPr>
          <p:cNvPr id="5" name="Footer Placeholder 4">
            <a:extLst>
              <a:ext uri="{FF2B5EF4-FFF2-40B4-BE49-F238E27FC236}">
                <a16:creationId xmlns:a16="http://schemas.microsoft.com/office/drawing/2014/main" id="{822EFE57-884C-4A94-9E86-85432AD02F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28172E-CAA0-4B18-AABE-EE9132A7F20F}"/>
              </a:ext>
            </a:extLst>
          </p:cNvPr>
          <p:cNvSpPr>
            <a:spLocks noGrp="1"/>
          </p:cNvSpPr>
          <p:nvPr>
            <p:ph type="sldNum" sz="quarter" idx="12"/>
          </p:nvPr>
        </p:nvSpPr>
        <p:spPr/>
        <p:txBody>
          <a:bodyPr/>
          <a:lstStyle/>
          <a:p>
            <a:fld id="{AC1EDD72-7657-49E4-BA20-0359D2D2A329}" type="slidenum">
              <a:rPr lang="en-IN" smtClean="0"/>
              <a:t>‹#›</a:t>
            </a:fld>
            <a:endParaRPr lang="en-IN"/>
          </a:p>
        </p:txBody>
      </p:sp>
    </p:spTree>
    <p:extLst>
      <p:ext uri="{BB962C8B-B14F-4D97-AF65-F5344CB8AC3E}">
        <p14:creationId xmlns:p14="http://schemas.microsoft.com/office/powerpoint/2010/main" val="2805459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787D-229B-450C-B3B6-F79E0682B3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039D354-20CA-4ACE-828F-AA613ED14D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F3A4119-8CFB-4A4D-A11D-CF18EBBA8B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BD79ADF-AE1F-40F8-9B57-E409FE4B5F7E}"/>
              </a:ext>
            </a:extLst>
          </p:cNvPr>
          <p:cNvSpPr>
            <a:spLocks noGrp="1"/>
          </p:cNvSpPr>
          <p:nvPr>
            <p:ph type="dt" sz="half" idx="10"/>
          </p:nvPr>
        </p:nvSpPr>
        <p:spPr/>
        <p:txBody>
          <a:bodyPr/>
          <a:lstStyle/>
          <a:p>
            <a:fld id="{56D327EA-6384-4ED7-856D-D986990788E2}" type="datetimeFigureOut">
              <a:rPr lang="en-IN" smtClean="0"/>
              <a:t>31-08-2022</a:t>
            </a:fld>
            <a:endParaRPr lang="en-IN"/>
          </a:p>
        </p:txBody>
      </p:sp>
      <p:sp>
        <p:nvSpPr>
          <p:cNvPr id="6" name="Footer Placeholder 5">
            <a:extLst>
              <a:ext uri="{FF2B5EF4-FFF2-40B4-BE49-F238E27FC236}">
                <a16:creationId xmlns:a16="http://schemas.microsoft.com/office/drawing/2014/main" id="{D9127550-6646-4D0F-BCAD-904BD97FA9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3D9FFE-E640-4A63-A229-746FD8DF8471}"/>
              </a:ext>
            </a:extLst>
          </p:cNvPr>
          <p:cNvSpPr>
            <a:spLocks noGrp="1"/>
          </p:cNvSpPr>
          <p:nvPr>
            <p:ph type="sldNum" sz="quarter" idx="12"/>
          </p:nvPr>
        </p:nvSpPr>
        <p:spPr/>
        <p:txBody>
          <a:bodyPr/>
          <a:lstStyle/>
          <a:p>
            <a:fld id="{AC1EDD72-7657-49E4-BA20-0359D2D2A329}" type="slidenum">
              <a:rPr lang="en-IN" smtClean="0"/>
              <a:t>‹#›</a:t>
            </a:fld>
            <a:endParaRPr lang="en-IN"/>
          </a:p>
        </p:txBody>
      </p:sp>
    </p:spTree>
    <p:extLst>
      <p:ext uri="{BB962C8B-B14F-4D97-AF65-F5344CB8AC3E}">
        <p14:creationId xmlns:p14="http://schemas.microsoft.com/office/powerpoint/2010/main" val="3619521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AD01-42B1-427D-9418-412EC27FC76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B8B4E8-5BB7-4D29-87AB-DB7C65FEA1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833DD3-6B4E-4DE0-9388-8841533F69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FECF12-C551-4528-9A09-2F2943061A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B6ED11-B18C-4A34-AB82-3010812F24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49D040A-69A3-4C20-8C64-8604F920A801}"/>
              </a:ext>
            </a:extLst>
          </p:cNvPr>
          <p:cNvSpPr>
            <a:spLocks noGrp="1"/>
          </p:cNvSpPr>
          <p:nvPr>
            <p:ph type="dt" sz="half" idx="10"/>
          </p:nvPr>
        </p:nvSpPr>
        <p:spPr/>
        <p:txBody>
          <a:bodyPr/>
          <a:lstStyle/>
          <a:p>
            <a:fld id="{56D327EA-6384-4ED7-856D-D986990788E2}" type="datetimeFigureOut">
              <a:rPr lang="en-IN" smtClean="0"/>
              <a:t>31-08-2022</a:t>
            </a:fld>
            <a:endParaRPr lang="en-IN"/>
          </a:p>
        </p:txBody>
      </p:sp>
      <p:sp>
        <p:nvSpPr>
          <p:cNvPr id="8" name="Footer Placeholder 7">
            <a:extLst>
              <a:ext uri="{FF2B5EF4-FFF2-40B4-BE49-F238E27FC236}">
                <a16:creationId xmlns:a16="http://schemas.microsoft.com/office/drawing/2014/main" id="{B2B60A4D-6FA6-4021-A359-74707AA4ED5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8C46448-FF48-49BC-BCB7-BF1D3E6A3851}"/>
              </a:ext>
            </a:extLst>
          </p:cNvPr>
          <p:cNvSpPr>
            <a:spLocks noGrp="1"/>
          </p:cNvSpPr>
          <p:nvPr>
            <p:ph type="sldNum" sz="quarter" idx="12"/>
          </p:nvPr>
        </p:nvSpPr>
        <p:spPr/>
        <p:txBody>
          <a:bodyPr/>
          <a:lstStyle/>
          <a:p>
            <a:fld id="{AC1EDD72-7657-49E4-BA20-0359D2D2A329}" type="slidenum">
              <a:rPr lang="en-IN" smtClean="0"/>
              <a:t>‹#›</a:t>
            </a:fld>
            <a:endParaRPr lang="en-IN"/>
          </a:p>
        </p:txBody>
      </p:sp>
    </p:spTree>
    <p:extLst>
      <p:ext uri="{BB962C8B-B14F-4D97-AF65-F5344CB8AC3E}">
        <p14:creationId xmlns:p14="http://schemas.microsoft.com/office/powerpoint/2010/main" val="2946223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6B2B5-8F15-40CD-A231-9EEF680242B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028AC22-06F8-4D91-8008-9B6F17F9D8C0}"/>
              </a:ext>
            </a:extLst>
          </p:cNvPr>
          <p:cNvSpPr>
            <a:spLocks noGrp="1"/>
          </p:cNvSpPr>
          <p:nvPr>
            <p:ph type="dt" sz="half" idx="10"/>
          </p:nvPr>
        </p:nvSpPr>
        <p:spPr/>
        <p:txBody>
          <a:bodyPr/>
          <a:lstStyle/>
          <a:p>
            <a:fld id="{56D327EA-6384-4ED7-856D-D986990788E2}" type="datetimeFigureOut">
              <a:rPr lang="en-IN" smtClean="0"/>
              <a:t>31-08-2022</a:t>
            </a:fld>
            <a:endParaRPr lang="en-IN"/>
          </a:p>
        </p:txBody>
      </p:sp>
      <p:sp>
        <p:nvSpPr>
          <p:cNvPr id="4" name="Footer Placeholder 3">
            <a:extLst>
              <a:ext uri="{FF2B5EF4-FFF2-40B4-BE49-F238E27FC236}">
                <a16:creationId xmlns:a16="http://schemas.microsoft.com/office/drawing/2014/main" id="{1EFCA0AA-0C03-4BF6-A90B-FA6FFEBF993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27C8A94-4B32-4B48-BA43-F4DF80298522}"/>
              </a:ext>
            </a:extLst>
          </p:cNvPr>
          <p:cNvSpPr>
            <a:spLocks noGrp="1"/>
          </p:cNvSpPr>
          <p:nvPr>
            <p:ph type="sldNum" sz="quarter" idx="12"/>
          </p:nvPr>
        </p:nvSpPr>
        <p:spPr/>
        <p:txBody>
          <a:bodyPr/>
          <a:lstStyle/>
          <a:p>
            <a:fld id="{AC1EDD72-7657-49E4-BA20-0359D2D2A329}" type="slidenum">
              <a:rPr lang="en-IN" smtClean="0"/>
              <a:t>‹#›</a:t>
            </a:fld>
            <a:endParaRPr lang="en-IN"/>
          </a:p>
        </p:txBody>
      </p:sp>
    </p:spTree>
    <p:extLst>
      <p:ext uri="{BB962C8B-B14F-4D97-AF65-F5344CB8AC3E}">
        <p14:creationId xmlns:p14="http://schemas.microsoft.com/office/powerpoint/2010/main" val="3472918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FBC45A-D237-4F23-8987-BF0A082C16FF}"/>
              </a:ext>
            </a:extLst>
          </p:cNvPr>
          <p:cNvSpPr>
            <a:spLocks noGrp="1"/>
          </p:cNvSpPr>
          <p:nvPr>
            <p:ph type="dt" sz="half" idx="10"/>
          </p:nvPr>
        </p:nvSpPr>
        <p:spPr/>
        <p:txBody>
          <a:bodyPr/>
          <a:lstStyle/>
          <a:p>
            <a:fld id="{56D327EA-6384-4ED7-856D-D986990788E2}" type="datetimeFigureOut">
              <a:rPr lang="en-IN" smtClean="0"/>
              <a:t>31-08-2022</a:t>
            </a:fld>
            <a:endParaRPr lang="en-IN"/>
          </a:p>
        </p:txBody>
      </p:sp>
      <p:sp>
        <p:nvSpPr>
          <p:cNvPr id="3" name="Footer Placeholder 2">
            <a:extLst>
              <a:ext uri="{FF2B5EF4-FFF2-40B4-BE49-F238E27FC236}">
                <a16:creationId xmlns:a16="http://schemas.microsoft.com/office/drawing/2014/main" id="{617594D4-DABD-4D8A-95D6-F990FDE8746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420DD80-9429-470C-909D-F6F2486D71AE}"/>
              </a:ext>
            </a:extLst>
          </p:cNvPr>
          <p:cNvSpPr>
            <a:spLocks noGrp="1"/>
          </p:cNvSpPr>
          <p:nvPr>
            <p:ph type="sldNum" sz="quarter" idx="12"/>
          </p:nvPr>
        </p:nvSpPr>
        <p:spPr/>
        <p:txBody>
          <a:bodyPr/>
          <a:lstStyle/>
          <a:p>
            <a:fld id="{AC1EDD72-7657-49E4-BA20-0359D2D2A329}" type="slidenum">
              <a:rPr lang="en-IN" smtClean="0"/>
              <a:t>‹#›</a:t>
            </a:fld>
            <a:endParaRPr lang="en-IN"/>
          </a:p>
        </p:txBody>
      </p:sp>
    </p:spTree>
    <p:extLst>
      <p:ext uri="{BB962C8B-B14F-4D97-AF65-F5344CB8AC3E}">
        <p14:creationId xmlns:p14="http://schemas.microsoft.com/office/powerpoint/2010/main" val="2646655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324A-4DF7-4021-B75F-85A59AC1D3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145F1CE-16DF-4474-AD4B-F751B35DFE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589884C-8A71-4573-8E3B-F5D31833F4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23A067-5D1F-4C31-9D8A-A337C4BF7C95}"/>
              </a:ext>
            </a:extLst>
          </p:cNvPr>
          <p:cNvSpPr>
            <a:spLocks noGrp="1"/>
          </p:cNvSpPr>
          <p:nvPr>
            <p:ph type="dt" sz="half" idx="10"/>
          </p:nvPr>
        </p:nvSpPr>
        <p:spPr/>
        <p:txBody>
          <a:bodyPr/>
          <a:lstStyle/>
          <a:p>
            <a:fld id="{56D327EA-6384-4ED7-856D-D986990788E2}" type="datetimeFigureOut">
              <a:rPr lang="en-IN" smtClean="0"/>
              <a:t>31-08-2022</a:t>
            </a:fld>
            <a:endParaRPr lang="en-IN"/>
          </a:p>
        </p:txBody>
      </p:sp>
      <p:sp>
        <p:nvSpPr>
          <p:cNvPr id="6" name="Footer Placeholder 5">
            <a:extLst>
              <a:ext uri="{FF2B5EF4-FFF2-40B4-BE49-F238E27FC236}">
                <a16:creationId xmlns:a16="http://schemas.microsoft.com/office/drawing/2014/main" id="{B694E08E-F8BA-43DC-826D-66BE82927A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C0E2BC-14DF-47AD-9CF3-E5E170453952}"/>
              </a:ext>
            </a:extLst>
          </p:cNvPr>
          <p:cNvSpPr>
            <a:spLocks noGrp="1"/>
          </p:cNvSpPr>
          <p:nvPr>
            <p:ph type="sldNum" sz="quarter" idx="12"/>
          </p:nvPr>
        </p:nvSpPr>
        <p:spPr/>
        <p:txBody>
          <a:bodyPr/>
          <a:lstStyle/>
          <a:p>
            <a:fld id="{AC1EDD72-7657-49E4-BA20-0359D2D2A329}" type="slidenum">
              <a:rPr lang="en-IN" smtClean="0"/>
              <a:t>‹#›</a:t>
            </a:fld>
            <a:endParaRPr lang="en-IN"/>
          </a:p>
        </p:txBody>
      </p:sp>
    </p:spTree>
    <p:extLst>
      <p:ext uri="{BB962C8B-B14F-4D97-AF65-F5344CB8AC3E}">
        <p14:creationId xmlns:p14="http://schemas.microsoft.com/office/powerpoint/2010/main" val="1409944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A4E4F-9ABB-426B-93BF-BDB68537FB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40FC025-87C5-47DB-8683-37F26C4A42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FA3CDE6-F079-40FB-9DA9-EB844AA570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5987A5-9D7C-45B9-B287-499949332226}"/>
              </a:ext>
            </a:extLst>
          </p:cNvPr>
          <p:cNvSpPr>
            <a:spLocks noGrp="1"/>
          </p:cNvSpPr>
          <p:nvPr>
            <p:ph type="dt" sz="half" idx="10"/>
          </p:nvPr>
        </p:nvSpPr>
        <p:spPr/>
        <p:txBody>
          <a:bodyPr/>
          <a:lstStyle/>
          <a:p>
            <a:fld id="{56D327EA-6384-4ED7-856D-D986990788E2}" type="datetimeFigureOut">
              <a:rPr lang="en-IN" smtClean="0"/>
              <a:t>31-08-2022</a:t>
            </a:fld>
            <a:endParaRPr lang="en-IN"/>
          </a:p>
        </p:txBody>
      </p:sp>
      <p:sp>
        <p:nvSpPr>
          <p:cNvPr id="6" name="Footer Placeholder 5">
            <a:extLst>
              <a:ext uri="{FF2B5EF4-FFF2-40B4-BE49-F238E27FC236}">
                <a16:creationId xmlns:a16="http://schemas.microsoft.com/office/drawing/2014/main" id="{3363F2E9-C9E1-4D5D-A135-8800BDA62B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2A72CD-86D7-49E5-A043-57EFA16E7D51}"/>
              </a:ext>
            </a:extLst>
          </p:cNvPr>
          <p:cNvSpPr>
            <a:spLocks noGrp="1"/>
          </p:cNvSpPr>
          <p:nvPr>
            <p:ph type="sldNum" sz="quarter" idx="12"/>
          </p:nvPr>
        </p:nvSpPr>
        <p:spPr/>
        <p:txBody>
          <a:bodyPr/>
          <a:lstStyle/>
          <a:p>
            <a:fld id="{AC1EDD72-7657-49E4-BA20-0359D2D2A329}" type="slidenum">
              <a:rPr lang="en-IN" smtClean="0"/>
              <a:t>‹#›</a:t>
            </a:fld>
            <a:endParaRPr lang="en-IN"/>
          </a:p>
        </p:txBody>
      </p:sp>
    </p:spTree>
    <p:extLst>
      <p:ext uri="{BB962C8B-B14F-4D97-AF65-F5344CB8AC3E}">
        <p14:creationId xmlns:p14="http://schemas.microsoft.com/office/powerpoint/2010/main" val="2961311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5A149-85FC-4707-A092-0B070BDC34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627D76-0184-42D3-931A-15BE0BDC08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C75D1C-CAC6-4B9C-A021-2DDC01EC0A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D327EA-6384-4ED7-856D-D986990788E2}" type="datetimeFigureOut">
              <a:rPr lang="en-IN" smtClean="0"/>
              <a:t>31-08-2022</a:t>
            </a:fld>
            <a:endParaRPr lang="en-IN"/>
          </a:p>
        </p:txBody>
      </p:sp>
      <p:sp>
        <p:nvSpPr>
          <p:cNvPr id="5" name="Footer Placeholder 4">
            <a:extLst>
              <a:ext uri="{FF2B5EF4-FFF2-40B4-BE49-F238E27FC236}">
                <a16:creationId xmlns:a16="http://schemas.microsoft.com/office/drawing/2014/main" id="{C2DD01A2-9A78-4195-AEA9-4F4AE72C95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304CEAF-A8D8-4761-98A8-E4A46D3E60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1EDD72-7657-49E4-BA20-0359D2D2A329}" type="slidenum">
              <a:rPr lang="en-IN" smtClean="0"/>
              <a:t>‹#›</a:t>
            </a:fld>
            <a:endParaRPr lang="en-IN"/>
          </a:p>
        </p:txBody>
      </p:sp>
    </p:spTree>
    <p:extLst>
      <p:ext uri="{BB962C8B-B14F-4D97-AF65-F5344CB8AC3E}">
        <p14:creationId xmlns:p14="http://schemas.microsoft.com/office/powerpoint/2010/main" val="2984575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customXml" Target="../ink/ink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B87C6E-8CFE-48E2-A682-D3578DAC4013}"/>
              </a:ext>
            </a:extLst>
          </p:cNvPr>
          <p:cNvSpPr/>
          <p:nvPr/>
        </p:nvSpPr>
        <p:spPr>
          <a:xfrm>
            <a:off x="4103313" y="2967335"/>
            <a:ext cx="398538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Modern Love" panose="04090805081005020601" pitchFamily="82" charset="0"/>
              </a:rPr>
              <a:t>4 W Canvas</a:t>
            </a:r>
          </a:p>
        </p:txBody>
      </p:sp>
      <p:pic>
        <p:nvPicPr>
          <p:cNvPr id="10" name="india">
            <a:hlinkClick r:id="" action="ppaction://media"/>
            <a:extLst>
              <a:ext uri="{FF2B5EF4-FFF2-40B4-BE49-F238E27FC236}">
                <a16:creationId xmlns:a16="http://schemas.microsoft.com/office/drawing/2014/main" id="{2809B622-AA3A-418E-AE96-4BBED7D683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939" y="141781"/>
            <a:ext cx="355874" cy="355874"/>
          </a:xfrm>
          <a:prstGeom prst="rect">
            <a:avLst/>
          </a:prstGeom>
        </p:spPr>
      </p:pic>
    </p:spTree>
    <p:extLst>
      <p:ext uri="{BB962C8B-B14F-4D97-AF65-F5344CB8AC3E}">
        <p14:creationId xmlns:p14="http://schemas.microsoft.com/office/powerpoint/2010/main" val="2357255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6022">
        <p15:prstTrans prst="curtains"/>
      </p:transition>
    </mc:Choice>
    <mc:Fallback xmlns="">
      <p:transition spd="slow" advTm="60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repeatCount="indefinite" fill="hold" display="0">
                  <p:stCondLst>
                    <p:cond delay="indefinite"/>
                  </p:stCondLst>
                  <p:endCondLst>
                    <p:cond evt="onStopAudio" delay="0">
                      <p:tgtEl>
                        <p:sldTgt/>
                      </p:tgtEl>
                    </p:cond>
                  </p:endCondLst>
                </p:cTn>
                <p:tgtEl>
                  <p:spTgt spid="10"/>
                </p:tgtEl>
              </p:cMediaNode>
            </p:audio>
          </p:childTnLst>
        </p:cTn>
      </p:par>
    </p:tnLst>
  </p:timing>
  <p:extLst>
    <p:ext uri="{E180D4A7-C9FB-4DFB-919C-405C955672EB}">
      <p14:showEvtLst xmlns:p14="http://schemas.microsoft.com/office/powerpoint/2010/main">
        <p14:playEvt time="0" objId="10"/>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158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3F5397-7BBA-DA2C-2B5E-FDD07F9F55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252" y="3136364"/>
            <a:ext cx="7529496" cy="2371302"/>
          </a:xfrm>
          <a:prstGeom prst="rect">
            <a:avLst/>
          </a:prstGeom>
        </p:spPr>
      </p:pic>
      <p:sp>
        <p:nvSpPr>
          <p:cNvPr id="4" name="Rectangle 3">
            <a:extLst>
              <a:ext uri="{FF2B5EF4-FFF2-40B4-BE49-F238E27FC236}">
                <a16:creationId xmlns:a16="http://schemas.microsoft.com/office/drawing/2014/main" id="{8AD18AC1-49A3-B720-A7AF-9FFC697C2206}"/>
              </a:ext>
            </a:extLst>
          </p:cNvPr>
          <p:cNvSpPr/>
          <p:nvPr/>
        </p:nvSpPr>
        <p:spPr>
          <a:xfrm>
            <a:off x="3792324" y="1627266"/>
            <a:ext cx="460735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Modern Love" panose="04090805081005020601" pitchFamily="82" charset="0"/>
              </a:rPr>
              <a:t>Modules used </a:t>
            </a:r>
            <a:endParaRPr lang="en-US" sz="5400" b="0" cap="none" spc="0" dirty="0">
              <a:ln w="0"/>
              <a:solidFill>
                <a:schemeClr val="tx1"/>
              </a:solidFill>
              <a:effectLst>
                <a:outerShdw blurRad="38100" dist="19050" dir="2700000" algn="tl" rotWithShape="0">
                  <a:schemeClr val="dk1">
                    <a:alpha val="40000"/>
                  </a:schemeClr>
                </a:outerShdw>
              </a:effectLst>
              <a:latin typeface="Modern Love" panose="04090805081005020601" pitchFamily="82" charset="0"/>
            </a:endParaRPr>
          </a:p>
        </p:txBody>
      </p:sp>
    </p:spTree>
    <p:extLst>
      <p:ext uri="{BB962C8B-B14F-4D97-AF65-F5344CB8AC3E}">
        <p14:creationId xmlns:p14="http://schemas.microsoft.com/office/powerpoint/2010/main" val="3817854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8776C191-2101-31C2-5899-B051C2CA1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878" y="2159517"/>
            <a:ext cx="6075318" cy="3476656"/>
          </a:xfrm>
          <a:prstGeom prst="rect">
            <a:avLst/>
          </a:prstGeom>
        </p:spPr>
      </p:pic>
      <p:sp>
        <p:nvSpPr>
          <p:cNvPr id="5" name="TextBox 4">
            <a:extLst>
              <a:ext uri="{FF2B5EF4-FFF2-40B4-BE49-F238E27FC236}">
                <a16:creationId xmlns:a16="http://schemas.microsoft.com/office/drawing/2014/main" id="{E490F6CD-203C-2B29-8870-8A42394F040A}"/>
              </a:ext>
            </a:extLst>
          </p:cNvPr>
          <p:cNvSpPr txBox="1"/>
          <p:nvPr/>
        </p:nvSpPr>
        <p:spPr>
          <a:xfrm>
            <a:off x="2880348" y="1313058"/>
            <a:ext cx="6094378" cy="523220"/>
          </a:xfrm>
          <a:prstGeom prst="rect">
            <a:avLst/>
          </a:prstGeom>
          <a:noFill/>
        </p:spPr>
        <p:txBody>
          <a:bodyPr wrap="square">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latin typeface="Modern Love" panose="04090805081005020601" pitchFamily="82" charset="0"/>
              </a:rPr>
              <a:t>Demo DATA</a:t>
            </a:r>
          </a:p>
        </p:txBody>
      </p:sp>
    </p:spTree>
    <p:extLst>
      <p:ext uri="{BB962C8B-B14F-4D97-AF65-F5344CB8AC3E}">
        <p14:creationId xmlns:p14="http://schemas.microsoft.com/office/powerpoint/2010/main" val="1108491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4">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MODERN abstract shapes and plants (311841) | Illustrations | Design Bundles  | Background for powerpoint presentation, Powerpoint background design,  Wallpaper powerpoint">
            <a:extLst>
              <a:ext uri="{FF2B5EF4-FFF2-40B4-BE49-F238E27FC236}">
                <a16:creationId xmlns:a16="http://schemas.microsoft.com/office/drawing/2014/main" id="{7E72ED8E-2F19-47BD-8C92-F57693CB37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73" r="1" b="3319"/>
          <a:stretch/>
        </p:blipFill>
        <p:spPr bwMode="auto">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473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B91C7C-0094-4184-B68D-65B7CF730A14}"/>
              </a:ext>
            </a:extLst>
          </p:cNvPr>
          <p:cNvSpPr/>
          <p:nvPr/>
        </p:nvSpPr>
        <p:spPr>
          <a:xfrm>
            <a:off x="1593907" y="903819"/>
            <a:ext cx="5120114" cy="169279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ln w="0"/>
                <a:effectLst>
                  <a:outerShdw blurRad="38100" dist="19050" dir="2700000" algn="tl" rotWithShape="0">
                    <a:schemeClr val="dk1">
                      <a:alpha val="40000"/>
                    </a:schemeClr>
                  </a:outerShdw>
                </a:effectLst>
                <a:latin typeface="Modern Love" panose="04090805081005020601" pitchFamily="82" charset="0"/>
                <a:ea typeface="+mj-ea"/>
                <a:cs typeface="+mj-cs"/>
              </a:rPr>
              <a:t>Topic - Diabetes</a:t>
            </a:r>
            <a:endParaRPr lang="en-US" sz="4000" b="0" cap="none" spc="0" dirty="0">
              <a:ln w="0"/>
              <a:effectLst>
                <a:outerShdw blurRad="38100" dist="19050" dir="2700000" algn="tl" rotWithShape="0">
                  <a:schemeClr val="dk1">
                    <a:alpha val="40000"/>
                  </a:schemeClr>
                </a:outerShdw>
              </a:effectLst>
              <a:latin typeface="Modern Love" panose="04090805081005020601" pitchFamily="82" charset="0"/>
              <a:ea typeface="+mj-ea"/>
              <a:cs typeface="+mj-cs"/>
            </a:endParaRPr>
          </a:p>
        </p:txBody>
      </p:sp>
      <p:cxnSp>
        <p:nvCxnSpPr>
          <p:cNvPr id="1031" name="Straight Arrow Connector 103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358F794-6A28-411B-8C50-E6236C3A981B}"/>
              </a:ext>
            </a:extLst>
          </p:cNvPr>
          <p:cNvSpPr txBox="1"/>
          <p:nvPr/>
        </p:nvSpPr>
        <p:spPr>
          <a:xfrm>
            <a:off x="1477793" y="2439577"/>
            <a:ext cx="5120113" cy="4325194"/>
          </a:xfrm>
          <a:prstGeom prst="rect">
            <a:avLst/>
          </a:prstGeom>
        </p:spPr>
        <p:txBody>
          <a:bodyPr vert="horz" lIns="91440" tIns="45720" rIns="91440" bIns="45720" rtlCol="0">
            <a:normAutofit/>
          </a:bodyPr>
          <a:lstStyle/>
          <a:p>
            <a:r>
              <a:rPr lang="en-US" i="1" dirty="0">
                <a:latin typeface="Monotype Corsiva" panose="03010101010201010101" pitchFamily="66" charset="0"/>
              </a:rPr>
              <a:t>Diabetes mellitus, commonly referred to simply as diabetes, is a metabolic disease that causes high blood sugar.</a:t>
            </a:r>
          </a:p>
          <a:p>
            <a:r>
              <a:rPr lang="en-US" i="1" dirty="0">
                <a:latin typeface="Monotype Corsiva" panose="03010101010201010101" pitchFamily="66" charset="0"/>
              </a:rPr>
              <a:t>The hormone insulin moves sugar from the blood into your cells to be stored or used for energy. With diabetes, your body either doesn’t make enough insulin or can’t effectively use the insulin it does make.</a:t>
            </a:r>
          </a:p>
          <a:p>
            <a:r>
              <a:rPr lang="en-US" i="1" dirty="0">
                <a:latin typeface="Monotype Corsiva" panose="03010101010201010101" pitchFamily="66" charset="0"/>
              </a:rPr>
              <a:t>Untreated high blood sugar from diabetes can damage your nerves, eyes, kidneys, and other organs. But educating yourself about diabetes and taking steps to prevent or manage it can help you protect your health.</a:t>
            </a:r>
          </a:p>
          <a:p>
            <a:pPr indent="-228600">
              <a:lnSpc>
                <a:spcPct val="90000"/>
              </a:lnSpc>
              <a:spcAft>
                <a:spcPts val="600"/>
              </a:spcAft>
              <a:buFont typeface="Arial" panose="020B0604020202020204" pitchFamily="34" charset="0"/>
              <a:buChar char="•"/>
            </a:pPr>
            <a:endParaRPr lang="en-US" sz="1600" i="1" dirty="0">
              <a:latin typeface="Monotype Corsiva" panose="03010101010201010101" pitchFamily="66" charset="0"/>
            </a:endParaRPr>
          </a:p>
        </p:txBody>
      </p:sp>
      <p:pic>
        <p:nvPicPr>
          <p:cNvPr id="1026" name="Picture 2" descr="What is Diabetes? | NIDDK">
            <a:extLst>
              <a:ext uri="{FF2B5EF4-FFF2-40B4-BE49-F238E27FC236}">
                <a16:creationId xmlns:a16="http://schemas.microsoft.com/office/drawing/2014/main" id="{20CC93F9-0E23-CF62-6188-A677BB3E9A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6608" y="2596613"/>
            <a:ext cx="2809875" cy="16287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90964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3001">
        <p15:prstTrans prst="crush"/>
      </p:transition>
    </mc:Choice>
    <mc:Fallback xmlns="">
      <p:transition spd="slow" advTm="130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iterate type="wd">
                                    <p:tmPct val="10000"/>
                                  </p:iterate>
                                  <p:childTnLst>
                                    <p:set>
                                      <p:cBhvr>
                                        <p:cTn id="24" dur="1" fill="hold">
                                          <p:stCondLst>
                                            <p:cond delay="0"/>
                                          </p:stCondLst>
                                        </p:cTn>
                                        <p:tgtEl>
                                          <p:spTgt spid="3"/>
                                        </p:tgtEl>
                                        <p:attrNameLst>
                                          <p:attrName>style.visibility</p:attrName>
                                        </p:attrNameLst>
                                      </p:cBhvr>
                                      <p:to>
                                        <p:strVal val="visible"/>
                                      </p:to>
                                    </p:set>
                                    <p:animEffect transition="in" filter="wipe(down)">
                                      <p:cBhvr>
                                        <p:cTn id="25" dur="145">
                                          <p:stCondLst>
                                            <p:cond delay="0"/>
                                          </p:stCondLst>
                                        </p:cTn>
                                        <p:tgtEl>
                                          <p:spTgt spid="3"/>
                                        </p:tgtEl>
                                      </p:cBhvr>
                                    </p:animEffect>
                                    <p:anim calcmode="lin" valueType="num">
                                      <p:cBhvr>
                                        <p:cTn id="26" dur="456"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7" dur="166"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8" dur="166" tmFilter="0, 0; 0.125,0.2665; 0.25,0.4; 0.375,0.465; 0.5,0.5;  0.625,0.535; 0.75,0.6; 0.875,0.7335; 1,1">
                                          <p:stCondLst>
                                            <p:cond delay="166"/>
                                          </p:stCondLst>
                                        </p:cTn>
                                        <p:tgtEl>
                                          <p:spTgt spid="3"/>
                                        </p:tgtEl>
                                        <p:attrNameLst>
                                          <p:attrName>ppt_y</p:attrName>
                                        </p:attrNameLst>
                                      </p:cBhvr>
                                      <p:tavLst>
                                        <p:tav tm="0" fmla="#ppt_y-sin(pi*$)/9">
                                          <p:val>
                                            <p:fltVal val="0"/>
                                          </p:val>
                                        </p:tav>
                                        <p:tav tm="100000">
                                          <p:val>
                                            <p:fltVal val="1"/>
                                          </p:val>
                                        </p:tav>
                                      </p:tavLst>
                                    </p:anim>
                                    <p:anim calcmode="lin" valueType="num">
                                      <p:cBhvr>
                                        <p:cTn id="29" dur="83" tmFilter="0, 0; 0.125,0.2665; 0.25,0.4; 0.375,0.465; 0.5,0.5;  0.625,0.535; 0.75,0.6; 0.875,0.7335; 1,1">
                                          <p:stCondLst>
                                            <p:cond delay="331"/>
                                          </p:stCondLst>
                                        </p:cTn>
                                        <p:tgtEl>
                                          <p:spTgt spid="3"/>
                                        </p:tgtEl>
                                        <p:attrNameLst>
                                          <p:attrName>ppt_y</p:attrName>
                                        </p:attrNameLst>
                                      </p:cBhvr>
                                      <p:tavLst>
                                        <p:tav tm="0" fmla="#ppt_y-sin(pi*$)/27">
                                          <p:val>
                                            <p:fltVal val="0"/>
                                          </p:val>
                                        </p:tav>
                                        <p:tav tm="100000">
                                          <p:val>
                                            <p:fltVal val="1"/>
                                          </p:val>
                                        </p:tav>
                                      </p:tavLst>
                                    </p:anim>
                                    <p:anim calcmode="lin" valueType="num">
                                      <p:cBhvr>
                                        <p:cTn id="30" dur="41" tmFilter="0, 0; 0.125,0.2665; 0.25,0.4; 0.375,0.465; 0.5,0.5;  0.625,0.535; 0.75,0.6; 0.875,0.7335; 1,1">
                                          <p:stCondLst>
                                            <p:cond delay="414"/>
                                          </p:stCondLst>
                                        </p:cTn>
                                        <p:tgtEl>
                                          <p:spTgt spid="3"/>
                                        </p:tgtEl>
                                        <p:attrNameLst>
                                          <p:attrName>ppt_y</p:attrName>
                                        </p:attrNameLst>
                                      </p:cBhvr>
                                      <p:tavLst>
                                        <p:tav tm="0" fmla="#ppt_y-sin(pi*$)/81">
                                          <p:val>
                                            <p:fltVal val="0"/>
                                          </p:val>
                                        </p:tav>
                                        <p:tav tm="100000">
                                          <p:val>
                                            <p:fltVal val="1"/>
                                          </p:val>
                                        </p:tav>
                                      </p:tavLst>
                                    </p:anim>
                                    <p:animScale>
                                      <p:cBhvr>
                                        <p:cTn id="31" dur="7">
                                          <p:stCondLst>
                                            <p:cond delay="162"/>
                                          </p:stCondLst>
                                        </p:cTn>
                                        <p:tgtEl>
                                          <p:spTgt spid="3"/>
                                        </p:tgtEl>
                                      </p:cBhvr>
                                      <p:to x="100000" y="60000"/>
                                    </p:animScale>
                                    <p:animScale>
                                      <p:cBhvr>
                                        <p:cTn id="32" dur="41" decel="50000">
                                          <p:stCondLst>
                                            <p:cond delay="169"/>
                                          </p:stCondLst>
                                        </p:cTn>
                                        <p:tgtEl>
                                          <p:spTgt spid="3"/>
                                        </p:tgtEl>
                                      </p:cBhvr>
                                      <p:to x="100000" y="100000"/>
                                    </p:animScale>
                                    <p:animScale>
                                      <p:cBhvr>
                                        <p:cTn id="33" dur="7">
                                          <p:stCondLst>
                                            <p:cond delay="328"/>
                                          </p:stCondLst>
                                        </p:cTn>
                                        <p:tgtEl>
                                          <p:spTgt spid="3"/>
                                        </p:tgtEl>
                                      </p:cBhvr>
                                      <p:to x="100000" y="80000"/>
                                    </p:animScale>
                                    <p:animScale>
                                      <p:cBhvr>
                                        <p:cTn id="34" dur="41" decel="50000">
                                          <p:stCondLst>
                                            <p:cond delay="335"/>
                                          </p:stCondLst>
                                        </p:cTn>
                                        <p:tgtEl>
                                          <p:spTgt spid="3"/>
                                        </p:tgtEl>
                                      </p:cBhvr>
                                      <p:to x="100000" y="100000"/>
                                    </p:animScale>
                                    <p:animScale>
                                      <p:cBhvr>
                                        <p:cTn id="35" dur="7">
                                          <p:stCondLst>
                                            <p:cond delay="410"/>
                                          </p:stCondLst>
                                        </p:cTn>
                                        <p:tgtEl>
                                          <p:spTgt spid="3"/>
                                        </p:tgtEl>
                                      </p:cBhvr>
                                      <p:to x="100000" y="90000"/>
                                    </p:animScale>
                                    <p:animScale>
                                      <p:cBhvr>
                                        <p:cTn id="36" dur="41" decel="50000">
                                          <p:stCondLst>
                                            <p:cond delay="417"/>
                                          </p:stCondLst>
                                        </p:cTn>
                                        <p:tgtEl>
                                          <p:spTgt spid="3"/>
                                        </p:tgtEl>
                                      </p:cBhvr>
                                      <p:to x="100000" y="100000"/>
                                    </p:animScale>
                                    <p:animScale>
                                      <p:cBhvr>
                                        <p:cTn id="37" dur="7">
                                          <p:stCondLst>
                                            <p:cond delay="452"/>
                                          </p:stCondLst>
                                        </p:cTn>
                                        <p:tgtEl>
                                          <p:spTgt spid="3"/>
                                        </p:tgtEl>
                                      </p:cBhvr>
                                      <p:to x="100000" y="95000"/>
                                    </p:animScale>
                                    <p:animScale>
                                      <p:cBhvr>
                                        <p:cTn id="38" dur="41" decel="50000">
                                          <p:stCondLst>
                                            <p:cond delay="459"/>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8E47F3-DCB5-424C-B7F0-60BC5797B5A6}"/>
              </a:ext>
            </a:extLst>
          </p:cNvPr>
          <p:cNvSpPr txBox="1"/>
          <p:nvPr/>
        </p:nvSpPr>
        <p:spPr>
          <a:xfrm>
            <a:off x="5530287" y="3023700"/>
            <a:ext cx="5700676" cy="2308324"/>
          </a:xfrm>
          <a:prstGeom prst="rect">
            <a:avLst/>
          </a:prstGeom>
          <a:noFill/>
        </p:spPr>
        <p:txBody>
          <a:bodyPr wrap="square" rtlCol="0">
            <a:spAutoFit/>
          </a:bodyPr>
          <a:lstStyle/>
          <a:p>
            <a:r>
              <a:rPr lang="en-US" sz="2400" i="1" dirty="0">
                <a:latin typeface="Monotype Corsiva" panose="03010101010201010101" pitchFamily="66" charset="0"/>
              </a:rPr>
              <a:t>In diabetes the main stakeholders are </a:t>
            </a:r>
            <a:r>
              <a:rPr lang="en-US" sz="2400" b="1" i="1" dirty="0">
                <a:latin typeface="Monotype Corsiva" panose="03010101010201010101" pitchFamily="66" charset="0"/>
              </a:rPr>
              <a:t>Patients, Providers (professionals and institutions), Payors, and Policymakers</a:t>
            </a:r>
            <a:r>
              <a:rPr lang="en-US" sz="2400" i="1" dirty="0">
                <a:latin typeface="Monotype Corsiva" panose="03010101010201010101" pitchFamily="66" charset="0"/>
              </a:rPr>
              <a:t> ('The four Ps' in healthcare). Moreover, industry (e.g. medical device, pharmaceutical, biotechnology), regulators, research community, and media are also important.</a:t>
            </a:r>
            <a:endParaRPr lang="en-IN" sz="2000" i="1" dirty="0">
              <a:latin typeface="Monotype Corsiva" panose="03010101010201010101" pitchFamily="66" charset="0"/>
            </a:endParaRPr>
          </a:p>
        </p:txBody>
      </p:sp>
      <p:sp>
        <p:nvSpPr>
          <p:cNvPr id="5" name="Rectangle 4">
            <a:extLst>
              <a:ext uri="{FF2B5EF4-FFF2-40B4-BE49-F238E27FC236}">
                <a16:creationId xmlns:a16="http://schemas.microsoft.com/office/drawing/2014/main" id="{21C4EDAD-E67E-4530-AD5E-20044F96F673}"/>
              </a:ext>
            </a:extLst>
          </p:cNvPr>
          <p:cNvSpPr/>
          <p:nvPr/>
        </p:nvSpPr>
        <p:spPr>
          <a:xfrm>
            <a:off x="7178636" y="2967335"/>
            <a:ext cx="341760"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 </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F8168EC5-C4BD-4A8D-868E-EA98BBDADC6E}"/>
              </a:ext>
            </a:extLst>
          </p:cNvPr>
          <p:cNvSpPr/>
          <p:nvPr/>
        </p:nvSpPr>
        <p:spPr>
          <a:xfrm>
            <a:off x="1120196" y="1857532"/>
            <a:ext cx="5585182"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Modern Love" panose="04090805081005020601" pitchFamily="82" charset="0"/>
              </a:rPr>
              <a:t>Who ? The stakeholders</a:t>
            </a:r>
            <a:endParaRPr lang="en-US" sz="4000" b="0" cap="none" spc="0" dirty="0">
              <a:ln w="0"/>
              <a:solidFill>
                <a:schemeClr val="tx1"/>
              </a:solidFill>
              <a:effectLst>
                <a:outerShdw blurRad="38100" dist="19050" dir="2700000" algn="tl" rotWithShape="0">
                  <a:schemeClr val="dk1">
                    <a:alpha val="40000"/>
                  </a:schemeClr>
                </a:outerShdw>
              </a:effectLst>
              <a:latin typeface="Modern Love" panose="04090805081005020601" pitchFamily="82" charset="0"/>
            </a:endParaRPr>
          </a:p>
        </p:txBody>
      </p:sp>
      <p:sp>
        <p:nvSpPr>
          <p:cNvPr id="2" name="AutoShape 2" descr="PaTH to Health: Diabetes micro-network of engagement. | Download Scientific  Diagram">
            <a:extLst>
              <a:ext uri="{FF2B5EF4-FFF2-40B4-BE49-F238E27FC236}">
                <a16:creationId xmlns:a16="http://schemas.microsoft.com/office/drawing/2014/main" id="{FCED2D0D-0356-547A-1C79-9F8079B5DD28}"/>
              </a:ext>
            </a:extLst>
          </p:cNvPr>
          <p:cNvSpPr>
            <a:spLocks noChangeAspect="1" noChangeArrowheads="1"/>
          </p:cNvSpPr>
          <p:nvPr/>
        </p:nvSpPr>
        <p:spPr bwMode="auto">
          <a:xfrm>
            <a:off x="4445876" y="3276600"/>
            <a:ext cx="1802524" cy="18025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4F0C2143-4517-7D6B-BD0F-3CF1B04A21C2}"/>
              </a:ext>
            </a:extLst>
          </p:cNvPr>
          <p:cNvPicPr>
            <a:picLocks noChangeAspect="1"/>
          </p:cNvPicPr>
          <p:nvPr/>
        </p:nvPicPr>
        <p:blipFill>
          <a:blip r:embed="rId4"/>
          <a:stretch>
            <a:fillRect/>
          </a:stretch>
        </p:blipFill>
        <p:spPr>
          <a:xfrm>
            <a:off x="1554705" y="2634487"/>
            <a:ext cx="2891171" cy="3086750"/>
          </a:xfrm>
          <a:prstGeom prst="rect">
            <a:avLst/>
          </a:prstGeom>
        </p:spPr>
      </p:pic>
    </p:spTree>
    <p:custDataLst>
      <p:tags r:id="rId1"/>
    </p:custDataLst>
    <p:extLst>
      <p:ext uri="{BB962C8B-B14F-4D97-AF65-F5344CB8AC3E}">
        <p14:creationId xmlns:p14="http://schemas.microsoft.com/office/powerpoint/2010/main" val="23065776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12100">
        <p15:prstTrans prst="origami"/>
      </p:transition>
    </mc:Choice>
    <mc:Fallback xmlns="">
      <p:transition spd="slow" advTm="121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iterate type="wd">
                                    <p:tmPct val="10000"/>
                                  </p:iterate>
                                  <p:childTnLst>
                                    <p:set>
                                      <p:cBhvr>
                                        <p:cTn id="24" dur="1" fill="hold">
                                          <p:stCondLst>
                                            <p:cond delay="0"/>
                                          </p:stCondLst>
                                        </p:cTn>
                                        <p:tgtEl>
                                          <p:spTgt spid="4"/>
                                        </p:tgtEl>
                                        <p:attrNameLst>
                                          <p:attrName>style.visibility</p:attrName>
                                        </p:attrNameLst>
                                      </p:cBhvr>
                                      <p:to>
                                        <p:strVal val="visible"/>
                                      </p:to>
                                    </p:set>
                                    <p:animEffect transition="in" filter="wipe(down)">
                                      <p:cBhvr>
                                        <p:cTn id="25" dur="145">
                                          <p:stCondLst>
                                            <p:cond delay="0"/>
                                          </p:stCondLst>
                                        </p:cTn>
                                        <p:tgtEl>
                                          <p:spTgt spid="4"/>
                                        </p:tgtEl>
                                      </p:cBhvr>
                                    </p:animEffect>
                                    <p:anim calcmode="lin" valueType="num">
                                      <p:cBhvr>
                                        <p:cTn id="26" dur="456"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7" dur="166"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8" dur="166" tmFilter="0, 0; 0.125,0.2665; 0.25,0.4; 0.375,0.465; 0.5,0.5;  0.625,0.535; 0.75,0.6; 0.875,0.7335; 1,1">
                                          <p:stCondLst>
                                            <p:cond delay="166"/>
                                          </p:stCondLst>
                                        </p:cTn>
                                        <p:tgtEl>
                                          <p:spTgt spid="4"/>
                                        </p:tgtEl>
                                        <p:attrNameLst>
                                          <p:attrName>ppt_y</p:attrName>
                                        </p:attrNameLst>
                                      </p:cBhvr>
                                      <p:tavLst>
                                        <p:tav tm="0" fmla="#ppt_y-sin(pi*$)/9">
                                          <p:val>
                                            <p:fltVal val="0"/>
                                          </p:val>
                                        </p:tav>
                                        <p:tav tm="100000">
                                          <p:val>
                                            <p:fltVal val="1"/>
                                          </p:val>
                                        </p:tav>
                                      </p:tavLst>
                                    </p:anim>
                                    <p:anim calcmode="lin" valueType="num">
                                      <p:cBhvr>
                                        <p:cTn id="29" dur="83" tmFilter="0, 0; 0.125,0.2665; 0.25,0.4; 0.375,0.465; 0.5,0.5;  0.625,0.535; 0.75,0.6; 0.875,0.7335; 1,1">
                                          <p:stCondLst>
                                            <p:cond delay="331"/>
                                          </p:stCondLst>
                                        </p:cTn>
                                        <p:tgtEl>
                                          <p:spTgt spid="4"/>
                                        </p:tgtEl>
                                        <p:attrNameLst>
                                          <p:attrName>ppt_y</p:attrName>
                                        </p:attrNameLst>
                                      </p:cBhvr>
                                      <p:tavLst>
                                        <p:tav tm="0" fmla="#ppt_y-sin(pi*$)/27">
                                          <p:val>
                                            <p:fltVal val="0"/>
                                          </p:val>
                                        </p:tav>
                                        <p:tav tm="100000">
                                          <p:val>
                                            <p:fltVal val="1"/>
                                          </p:val>
                                        </p:tav>
                                      </p:tavLst>
                                    </p:anim>
                                    <p:anim calcmode="lin" valueType="num">
                                      <p:cBhvr>
                                        <p:cTn id="30" dur="41" tmFilter="0, 0; 0.125,0.2665; 0.25,0.4; 0.375,0.465; 0.5,0.5;  0.625,0.535; 0.75,0.6; 0.875,0.7335; 1,1">
                                          <p:stCondLst>
                                            <p:cond delay="414"/>
                                          </p:stCondLst>
                                        </p:cTn>
                                        <p:tgtEl>
                                          <p:spTgt spid="4"/>
                                        </p:tgtEl>
                                        <p:attrNameLst>
                                          <p:attrName>ppt_y</p:attrName>
                                        </p:attrNameLst>
                                      </p:cBhvr>
                                      <p:tavLst>
                                        <p:tav tm="0" fmla="#ppt_y-sin(pi*$)/81">
                                          <p:val>
                                            <p:fltVal val="0"/>
                                          </p:val>
                                        </p:tav>
                                        <p:tav tm="100000">
                                          <p:val>
                                            <p:fltVal val="1"/>
                                          </p:val>
                                        </p:tav>
                                      </p:tavLst>
                                    </p:anim>
                                    <p:animScale>
                                      <p:cBhvr>
                                        <p:cTn id="31" dur="7">
                                          <p:stCondLst>
                                            <p:cond delay="162"/>
                                          </p:stCondLst>
                                        </p:cTn>
                                        <p:tgtEl>
                                          <p:spTgt spid="4"/>
                                        </p:tgtEl>
                                      </p:cBhvr>
                                      <p:to x="100000" y="60000"/>
                                    </p:animScale>
                                    <p:animScale>
                                      <p:cBhvr>
                                        <p:cTn id="32" dur="41" decel="50000">
                                          <p:stCondLst>
                                            <p:cond delay="169"/>
                                          </p:stCondLst>
                                        </p:cTn>
                                        <p:tgtEl>
                                          <p:spTgt spid="4"/>
                                        </p:tgtEl>
                                      </p:cBhvr>
                                      <p:to x="100000" y="100000"/>
                                    </p:animScale>
                                    <p:animScale>
                                      <p:cBhvr>
                                        <p:cTn id="33" dur="7">
                                          <p:stCondLst>
                                            <p:cond delay="328"/>
                                          </p:stCondLst>
                                        </p:cTn>
                                        <p:tgtEl>
                                          <p:spTgt spid="4"/>
                                        </p:tgtEl>
                                      </p:cBhvr>
                                      <p:to x="100000" y="80000"/>
                                    </p:animScale>
                                    <p:animScale>
                                      <p:cBhvr>
                                        <p:cTn id="34" dur="41" decel="50000">
                                          <p:stCondLst>
                                            <p:cond delay="335"/>
                                          </p:stCondLst>
                                        </p:cTn>
                                        <p:tgtEl>
                                          <p:spTgt spid="4"/>
                                        </p:tgtEl>
                                      </p:cBhvr>
                                      <p:to x="100000" y="100000"/>
                                    </p:animScale>
                                    <p:animScale>
                                      <p:cBhvr>
                                        <p:cTn id="35" dur="7">
                                          <p:stCondLst>
                                            <p:cond delay="410"/>
                                          </p:stCondLst>
                                        </p:cTn>
                                        <p:tgtEl>
                                          <p:spTgt spid="4"/>
                                        </p:tgtEl>
                                      </p:cBhvr>
                                      <p:to x="100000" y="90000"/>
                                    </p:animScale>
                                    <p:animScale>
                                      <p:cBhvr>
                                        <p:cTn id="36" dur="41" decel="50000">
                                          <p:stCondLst>
                                            <p:cond delay="417"/>
                                          </p:stCondLst>
                                        </p:cTn>
                                        <p:tgtEl>
                                          <p:spTgt spid="4"/>
                                        </p:tgtEl>
                                      </p:cBhvr>
                                      <p:to x="100000" y="100000"/>
                                    </p:animScale>
                                    <p:animScale>
                                      <p:cBhvr>
                                        <p:cTn id="37" dur="7">
                                          <p:stCondLst>
                                            <p:cond delay="452"/>
                                          </p:stCondLst>
                                        </p:cTn>
                                        <p:tgtEl>
                                          <p:spTgt spid="4"/>
                                        </p:tgtEl>
                                      </p:cBhvr>
                                      <p:to x="100000" y="95000"/>
                                    </p:animScale>
                                    <p:animScale>
                                      <p:cBhvr>
                                        <p:cTn id="38" dur="41" decel="50000">
                                          <p:stCondLst>
                                            <p:cond delay="459"/>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B91C7C-0094-4184-B68D-65B7CF730A14}"/>
              </a:ext>
            </a:extLst>
          </p:cNvPr>
          <p:cNvSpPr/>
          <p:nvPr/>
        </p:nvSpPr>
        <p:spPr>
          <a:xfrm>
            <a:off x="2416027" y="1246424"/>
            <a:ext cx="5120114" cy="1692794"/>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6000" dirty="0">
              <a:ln w="0"/>
              <a:effectLst>
                <a:outerShdw blurRad="38100" dist="19050" dir="2700000" algn="tl" rotWithShape="0">
                  <a:schemeClr val="dk1">
                    <a:alpha val="40000"/>
                  </a:schemeClr>
                </a:outerShdw>
              </a:effectLst>
              <a:latin typeface="+mj-lt"/>
              <a:ea typeface="+mj-ea"/>
              <a:cs typeface="+mj-cs"/>
            </a:endParaRPr>
          </a:p>
        </p:txBody>
      </p:sp>
      <p:cxnSp>
        <p:nvCxnSpPr>
          <p:cNvPr id="1031" name="Straight Arrow Connector 103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358F794-6A28-411B-8C50-E6236C3A981B}"/>
              </a:ext>
            </a:extLst>
          </p:cNvPr>
          <p:cNvSpPr txBox="1"/>
          <p:nvPr/>
        </p:nvSpPr>
        <p:spPr>
          <a:xfrm>
            <a:off x="1433534" y="2532796"/>
            <a:ext cx="4289349" cy="4325194"/>
          </a:xfrm>
          <a:prstGeom prst="rect">
            <a:avLst/>
          </a:prstGeom>
        </p:spPr>
        <p:txBody>
          <a:bodyPr vert="horz" lIns="91440" tIns="45720" rIns="91440" bIns="45720" rtlCol="0">
            <a:normAutofit/>
          </a:bodyPr>
          <a:lstStyle/>
          <a:p>
            <a:pPr>
              <a:lnSpc>
                <a:spcPct val="90000"/>
              </a:lnSpc>
              <a:spcAft>
                <a:spcPts val="600"/>
              </a:spcAft>
            </a:pPr>
            <a:r>
              <a:rPr lang="en-US" dirty="0"/>
              <a:t>Diabetes majorly </a:t>
            </a:r>
            <a:r>
              <a:rPr lang="en-US" b="1" dirty="0"/>
              <a:t>increases the risk of many heart problems</a:t>
            </a:r>
            <a:r>
              <a:rPr lang="en-US" dirty="0"/>
              <a:t>. These can include coronary artery disease with chest pain (angina), heart attack, stroke and narrowing of arteries (atherosclerosis). If you have diabetes, you're more likely to have heart disease or stroke. Nerve damage (neuropathy). People are not able to identify the stages that are before diabetes and hence cannot stop themselves from controlling their blood sugar level </a:t>
            </a:r>
            <a:endParaRPr lang="en-US" sz="2400" dirty="0"/>
          </a:p>
        </p:txBody>
      </p:sp>
      <p:sp>
        <p:nvSpPr>
          <p:cNvPr id="7" name="TextBox 6">
            <a:extLst>
              <a:ext uri="{FF2B5EF4-FFF2-40B4-BE49-F238E27FC236}">
                <a16:creationId xmlns:a16="http://schemas.microsoft.com/office/drawing/2014/main" id="{6F9CFF44-42F1-B7A6-1677-A8C2C4A2228F}"/>
              </a:ext>
            </a:extLst>
          </p:cNvPr>
          <p:cNvSpPr txBox="1"/>
          <p:nvPr/>
        </p:nvSpPr>
        <p:spPr>
          <a:xfrm>
            <a:off x="529551" y="1520278"/>
            <a:ext cx="6097314" cy="584775"/>
          </a:xfrm>
          <a:prstGeom prst="rect">
            <a:avLst/>
          </a:prstGeom>
          <a:noFill/>
        </p:spPr>
        <p:txBody>
          <a:bodyPr wrap="square">
            <a:spAutoFit/>
          </a:bodyPr>
          <a:lstStyle/>
          <a:p>
            <a:pPr algn="ctr"/>
            <a:r>
              <a:rPr lang="en-US" sz="3200" dirty="0">
                <a:ln w="0"/>
                <a:effectLst>
                  <a:outerShdw blurRad="38100" dist="19050" dir="2700000" algn="tl" rotWithShape="0">
                    <a:schemeClr val="dk1">
                      <a:alpha val="40000"/>
                    </a:schemeClr>
                  </a:outerShdw>
                </a:effectLst>
                <a:latin typeface="Modern Love" panose="04090805081005020601" pitchFamily="82" charset="0"/>
              </a:rPr>
              <a:t>What  ? The Problem</a:t>
            </a:r>
            <a:endParaRPr lang="en-US" sz="3200" b="0" cap="none" spc="0" dirty="0">
              <a:ln w="0"/>
              <a:solidFill>
                <a:schemeClr val="tx1"/>
              </a:solidFill>
              <a:effectLst>
                <a:outerShdw blurRad="38100" dist="19050" dir="2700000" algn="tl" rotWithShape="0">
                  <a:schemeClr val="dk1">
                    <a:alpha val="40000"/>
                  </a:schemeClr>
                </a:outerShdw>
              </a:effectLst>
              <a:latin typeface="Modern Love" panose="04090805081005020601" pitchFamily="82" charset="0"/>
            </a:endParaRPr>
          </a:p>
        </p:txBody>
      </p:sp>
      <p:pic>
        <p:nvPicPr>
          <p:cNvPr id="3074" name="Picture 2" descr="How to Prevent Diabetes Complications - Diet Plan &amp; Steps Explained">
            <a:extLst>
              <a:ext uri="{FF2B5EF4-FFF2-40B4-BE49-F238E27FC236}">
                <a16:creationId xmlns:a16="http://schemas.microsoft.com/office/drawing/2014/main" id="{5173AC2B-E1E1-D639-6F17-4AA0FAA85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8930" y="1246424"/>
            <a:ext cx="4477407" cy="447740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35737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3001">
        <p15:prstTrans prst="crush"/>
      </p:transition>
    </mc:Choice>
    <mc:Fallback xmlns="">
      <p:transition spd="slow" advTm="130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iterate type="wd">
                                    <p:tmPct val="10000"/>
                                  </p:iterate>
                                  <p:childTnLst>
                                    <p:set>
                                      <p:cBhvr>
                                        <p:cTn id="24" dur="1" fill="hold">
                                          <p:stCondLst>
                                            <p:cond delay="0"/>
                                          </p:stCondLst>
                                        </p:cTn>
                                        <p:tgtEl>
                                          <p:spTgt spid="3"/>
                                        </p:tgtEl>
                                        <p:attrNameLst>
                                          <p:attrName>style.visibility</p:attrName>
                                        </p:attrNameLst>
                                      </p:cBhvr>
                                      <p:to>
                                        <p:strVal val="visible"/>
                                      </p:to>
                                    </p:set>
                                    <p:animEffect transition="in" filter="wipe(down)">
                                      <p:cBhvr>
                                        <p:cTn id="25" dur="145">
                                          <p:stCondLst>
                                            <p:cond delay="0"/>
                                          </p:stCondLst>
                                        </p:cTn>
                                        <p:tgtEl>
                                          <p:spTgt spid="3"/>
                                        </p:tgtEl>
                                      </p:cBhvr>
                                    </p:animEffect>
                                    <p:anim calcmode="lin" valueType="num">
                                      <p:cBhvr>
                                        <p:cTn id="26" dur="456"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7" dur="166"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8" dur="166" tmFilter="0, 0; 0.125,0.2665; 0.25,0.4; 0.375,0.465; 0.5,0.5;  0.625,0.535; 0.75,0.6; 0.875,0.7335; 1,1">
                                          <p:stCondLst>
                                            <p:cond delay="166"/>
                                          </p:stCondLst>
                                        </p:cTn>
                                        <p:tgtEl>
                                          <p:spTgt spid="3"/>
                                        </p:tgtEl>
                                        <p:attrNameLst>
                                          <p:attrName>ppt_y</p:attrName>
                                        </p:attrNameLst>
                                      </p:cBhvr>
                                      <p:tavLst>
                                        <p:tav tm="0" fmla="#ppt_y-sin(pi*$)/9">
                                          <p:val>
                                            <p:fltVal val="0"/>
                                          </p:val>
                                        </p:tav>
                                        <p:tav tm="100000">
                                          <p:val>
                                            <p:fltVal val="1"/>
                                          </p:val>
                                        </p:tav>
                                      </p:tavLst>
                                    </p:anim>
                                    <p:anim calcmode="lin" valueType="num">
                                      <p:cBhvr>
                                        <p:cTn id="29" dur="83" tmFilter="0, 0; 0.125,0.2665; 0.25,0.4; 0.375,0.465; 0.5,0.5;  0.625,0.535; 0.75,0.6; 0.875,0.7335; 1,1">
                                          <p:stCondLst>
                                            <p:cond delay="331"/>
                                          </p:stCondLst>
                                        </p:cTn>
                                        <p:tgtEl>
                                          <p:spTgt spid="3"/>
                                        </p:tgtEl>
                                        <p:attrNameLst>
                                          <p:attrName>ppt_y</p:attrName>
                                        </p:attrNameLst>
                                      </p:cBhvr>
                                      <p:tavLst>
                                        <p:tav tm="0" fmla="#ppt_y-sin(pi*$)/27">
                                          <p:val>
                                            <p:fltVal val="0"/>
                                          </p:val>
                                        </p:tav>
                                        <p:tav tm="100000">
                                          <p:val>
                                            <p:fltVal val="1"/>
                                          </p:val>
                                        </p:tav>
                                      </p:tavLst>
                                    </p:anim>
                                    <p:anim calcmode="lin" valueType="num">
                                      <p:cBhvr>
                                        <p:cTn id="30" dur="41" tmFilter="0, 0; 0.125,0.2665; 0.25,0.4; 0.375,0.465; 0.5,0.5;  0.625,0.535; 0.75,0.6; 0.875,0.7335; 1,1">
                                          <p:stCondLst>
                                            <p:cond delay="414"/>
                                          </p:stCondLst>
                                        </p:cTn>
                                        <p:tgtEl>
                                          <p:spTgt spid="3"/>
                                        </p:tgtEl>
                                        <p:attrNameLst>
                                          <p:attrName>ppt_y</p:attrName>
                                        </p:attrNameLst>
                                      </p:cBhvr>
                                      <p:tavLst>
                                        <p:tav tm="0" fmla="#ppt_y-sin(pi*$)/81">
                                          <p:val>
                                            <p:fltVal val="0"/>
                                          </p:val>
                                        </p:tav>
                                        <p:tav tm="100000">
                                          <p:val>
                                            <p:fltVal val="1"/>
                                          </p:val>
                                        </p:tav>
                                      </p:tavLst>
                                    </p:anim>
                                    <p:animScale>
                                      <p:cBhvr>
                                        <p:cTn id="31" dur="7">
                                          <p:stCondLst>
                                            <p:cond delay="162"/>
                                          </p:stCondLst>
                                        </p:cTn>
                                        <p:tgtEl>
                                          <p:spTgt spid="3"/>
                                        </p:tgtEl>
                                      </p:cBhvr>
                                      <p:to x="100000" y="60000"/>
                                    </p:animScale>
                                    <p:animScale>
                                      <p:cBhvr>
                                        <p:cTn id="32" dur="41" decel="50000">
                                          <p:stCondLst>
                                            <p:cond delay="169"/>
                                          </p:stCondLst>
                                        </p:cTn>
                                        <p:tgtEl>
                                          <p:spTgt spid="3"/>
                                        </p:tgtEl>
                                      </p:cBhvr>
                                      <p:to x="100000" y="100000"/>
                                    </p:animScale>
                                    <p:animScale>
                                      <p:cBhvr>
                                        <p:cTn id="33" dur="7">
                                          <p:stCondLst>
                                            <p:cond delay="328"/>
                                          </p:stCondLst>
                                        </p:cTn>
                                        <p:tgtEl>
                                          <p:spTgt spid="3"/>
                                        </p:tgtEl>
                                      </p:cBhvr>
                                      <p:to x="100000" y="80000"/>
                                    </p:animScale>
                                    <p:animScale>
                                      <p:cBhvr>
                                        <p:cTn id="34" dur="41" decel="50000">
                                          <p:stCondLst>
                                            <p:cond delay="335"/>
                                          </p:stCondLst>
                                        </p:cTn>
                                        <p:tgtEl>
                                          <p:spTgt spid="3"/>
                                        </p:tgtEl>
                                      </p:cBhvr>
                                      <p:to x="100000" y="100000"/>
                                    </p:animScale>
                                    <p:animScale>
                                      <p:cBhvr>
                                        <p:cTn id="35" dur="7">
                                          <p:stCondLst>
                                            <p:cond delay="410"/>
                                          </p:stCondLst>
                                        </p:cTn>
                                        <p:tgtEl>
                                          <p:spTgt spid="3"/>
                                        </p:tgtEl>
                                      </p:cBhvr>
                                      <p:to x="100000" y="90000"/>
                                    </p:animScale>
                                    <p:animScale>
                                      <p:cBhvr>
                                        <p:cTn id="36" dur="41" decel="50000">
                                          <p:stCondLst>
                                            <p:cond delay="417"/>
                                          </p:stCondLst>
                                        </p:cTn>
                                        <p:tgtEl>
                                          <p:spTgt spid="3"/>
                                        </p:tgtEl>
                                      </p:cBhvr>
                                      <p:to x="100000" y="100000"/>
                                    </p:animScale>
                                    <p:animScale>
                                      <p:cBhvr>
                                        <p:cTn id="37" dur="7">
                                          <p:stCondLst>
                                            <p:cond delay="452"/>
                                          </p:stCondLst>
                                        </p:cTn>
                                        <p:tgtEl>
                                          <p:spTgt spid="3"/>
                                        </p:tgtEl>
                                      </p:cBhvr>
                                      <p:to x="100000" y="95000"/>
                                    </p:animScale>
                                    <p:animScale>
                                      <p:cBhvr>
                                        <p:cTn id="38" dur="41" decel="50000">
                                          <p:stCondLst>
                                            <p:cond delay="459"/>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8E47F3-DCB5-424C-B7F0-60BC5797B5A6}"/>
              </a:ext>
            </a:extLst>
          </p:cNvPr>
          <p:cNvSpPr txBox="1"/>
          <p:nvPr/>
        </p:nvSpPr>
        <p:spPr>
          <a:xfrm>
            <a:off x="5648528" y="2700037"/>
            <a:ext cx="5700676" cy="2492990"/>
          </a:xfrm>
          <a:prstGeom prst="rect">
            <a:avLst/>
          </a:prstGeom>
          <a:noFill/>
        </p:spPr>
        <p:txBody>
          <a:bodyPr wrap="square" rtlCol="0">
            <a:spAutoFit/>
          </a:bodyPr>
          <a:lstStyle/>
          <a:p>
            <a:r>
              <a:rPr lang="en-US" sz="1200" dirty="0"/>
              <a:t>Approximately </a:t>
            </a:r>
            <a:r>
              <a:rPr lang="en-US" sz="1200" b="1" dirty="0"/>
              <a:t>537 million adults</a:t>
            </a:r>
            <a:r>
              <a:rPr lang="en-US" sz="1200" dirty="0"/>
              <a:t> (20-79 years) are living with diabetes.</a:t>
            </a:r>
          </a:p>
          <a:p>
            <a:r>
              <a:rPr lang="en-US" sz="1200" dirty="0"/>
              <a:t>The total number of people living with diabetes is projected to rise to</a:t>
            </a:r>
            <a:r>
              <a:rPr lang="en-US" sz="1200" b="1" dirty="0"/>
              <a:t> 643 million by 2030</a:t>
            </a:r>
            <a:r>
              <a:rPr lang="en-US" sz="1200" dirty="0"/>
              <a:t> and </a:t>
            </a:r>
            <a:r>
              <a:rPr lang="en-US" sz="1200" b="1" dirty="0"/>
              <a:t>783 million by 204</a:t>
            </a:r>
            <a:r>
              <a:rPr lang="en-US" sz="1200" dirty="0"/>
              <a:t>5.</a:t>
            </a:r>
          </a:p>
          <a:p>
            <a:r>
              <a:rPr lang="en-US" sz="1200" b="1" dirty="0"/>
              <a:t>3 in 4 </a:t>
            </a:r>
            <a:r>
              <a:rPr lang="en-US" sz="1200" dirty="0"/>
              <a:t>adults with diabetes </a:t>
            </a:r>
            <a:r>
              <a:rPr lang="en-US" sz="1200" b="1" dirty="0"/>
              <a:t>live in low- and middle-income countries</a:t>
            </a:r>
            <a:endParaRPr lang="en-US" sz="1200" dirty="0"/>
          </a:p>
          <a:p>
            <a:r>
              <a:rPr lang="en-US" sz="1200" b="1" dirty="0"/>
              <a:t>Almost 1 in 2 (240 million)</a:t>
            </a:r>
            <a:r>
              <a:rPr lang="en-US" sz="1200" dirty="0"/>
              <a:t> adults living with diabetes are undiagnosed</a:t>
            </a:r>
          </a:p>
          <a:p>
            <a:r>
              <a:rPr lang="en-US" sz="1200" dirty="0"/>
              <a:t>Diabetes caused </a:t>
            </a:r>
            <a:r>
              <a:rPr lang="en-US" sz="1200" b="1" dirty="0"/>
              <a:t>6.7 million deaths</a:t>
            </a:r>
            <a:br>
              <a:rPr lang="en-US" sz="1200" b="1" dirty="0"/>
            </a:br>
            <a:r>
              <a:rPr lang="en-US" sz="1200" dirty="0"/>
              <a:t>Diabetes caused at least </a:t>
            </a:r>
            <a:r>
              <a:rPr lang="en-US" sz="1200" b="1" dirty="0"/>
              <a:t>USD 966 billion dollars</a:t>
            </a:r>
            <a:r>
              <a:rPr lang="en-US" sz="1200" dirty="0"/>
              <a:t> in health expenditure – 9% of total spending on adults</a:t>
            </a:r>
          </a:p>
          <a:p>
            <a:r>
              <a:rPr lang="en-US" sz="1200" b="1" dirty="0"/>
              <a:t>More than 1.2 million children</a:t>
            </a:r>
            <a:r>
              <a:rPr lang="en-US" sz="1200" dirty="0"/>
              <a:t> </a:t>
            </a:r>
            <a:r>
              <a:rPr lang="en-US" sz="1200" b="1" dirty="0"/>
              <a:t>and adolescents</a:t>
            </a:r>
            <a:r>
              <a:rPr lang="en-US" sz="1200" dirty="0"/>
              <a:t> (0-19 years) are living with type 1 diabetes</a:t>
            </a:r>
          </a:p>
          <a:p>
            <a:r>
              <a:rPr lang="en-US" sz="1200" b="1" dirty="0"/>
              <a:t>1 in 6 live births</a:t>
            </a:r>
            <a:r>
              <a:rPr lang="en-US" sz="1200" dirty="0"/>
              <a:t> (21 million) are affected by diabetes during pregnancy</a:t>
            </a:r>
            <a:br>
              <a:rPr lang="en-US" sz="1200" b="1" dirty="0"/>
            </a:br>
            <a:r>
              <a:rPr lang="en-US" sz="1200" b="1" dirty="0"/>
              <a:t>541 million</a:t>
            </a:r>
            <a:r>
              <a:rPr lang="en-US" sz="1200" dirty="0"/>
              <a:t> adults are at increased risk of developing type 2 diabetes</a:t>
            </a:r>
          </a:p>
          <a:p>
            <a:endParaRPr lang="en-IN" sz="1200" dirty="0"/>
          </a:p>
        </p:txBody>
      </p:sp>
      <p:sp>
        <p:nvSpPr>
          <p:cNvPr id="5" name="Rectangle 4">
            <a:extLst>
              <a:ext uri="{FF2B5EF4-FFF2-40B4-BE49-F238E27FC236}">
                <a16:creationId xmlns:a16="http://schemas.microsoft.com/office/drawing/2014/main" id="{21C4EDAD-E67E-4530-AD5E-20044F96F673}"/>
              </a:ext>
            </a:extLst>
          </p:cNvPr>
          <p:cNvSpPr/>
          <p:nvPr/>
        </p:nvSpPr>
        <p:spPr>
          <a:xfrm>
            <a:off x="7178636" y="2967335"/>
            <a:ext cx="34176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 </a:t>
            </a:r>
          </a:p>
        </p:txBody>
      </p:sp>
      <p:sp>
        <p:nvSpPr>
          <p:cNvPr id="7" name="Rectangle 6">
            <a:extLst>
              <a:ext uri="{FF2B5EF4-FFF2-40B4-BE49-F238E27FC236}">
                <a16:creationId xmlns:a16="http://schemas.microsoft.com/office/drawing/2014/main" id="{F8168EC5-C4BD-4A8D-868E-EA98BBDADC6E}"/>
              </a:ext>
            </a:extLst>
          </p:cNvPr>
          <p:cNvSpPr/>
          <p:nvPr/>
        </p:nvSpPr>
        <p:spPr>
          <a:xfrm>
            <a:off x="842796" y="1775561"/>
            <a:ext cx="5572359"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Algerian" panose="04020705040A02060702" pitchFamily="82" charset="0"/>
              </a:rPr>
              <a:t>Where ? The statistics</a:t>
            </a:r>
            <a:endParaRPr lang="en-US" sz="3600" b="0" cap="none" spc="0" dirty="0">
              <a:ln w="0"/>
              <a:solidFill>
                <a:schemeClr val="tx1"/>
              </a:solidFill>
              <a:effectLst>
                <a:outerShdw blurRad="38100" dist="19050" dir="2700000" algn="tl" rotWithShape="0">
                  <a:schemeClr val="dk1">
                    <a:alpha val="40000"/>
                  </a:schemeClr>
                </a:outerShdw>
              </a:effectLst>
              <a:latin typeface="Algerian" panose="04020705040A02060702" pitchFamily="82" charset="0"/>
            </a:endParaRPr>
          </a:p>
        </p:txBody>
      </p:sp>
      <p:pic>
        <p:nvPicPr>
          <p:cNvPr id="4098" name="Picture 2" descr="Diabetes: Facts, Statistics, and You">
            <a:extLst>
              <a:ext uri="{FF2B5EF4-FFF2-40B4-BE49-F238E27FC236}">
                <a16:creationId xmlns:a16="http://schemas.microsoft.com/office/drawing/2014/main" id="{B5CBEE49-FA1B-978E-91E6-770BE415D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8810" y="2700037"/>
            <a:ext cx="3714664" cy="29673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182498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12100">
        <p15:prstTrans prst="origami"/>
      </p:transition>
    </mc:Choice>
    <mc:Fallback xmlns="">
      <p:transition spd="slow" advTm="121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iterate type="wd">
                                    <p:tmPct val="10000"/>
                                  </p:iterate>
                                  <p:childTnLst>
                                    <p:set>
                                      <p:cBhvr>
                                        <p:cTn id="24" dur="1" fill="hold">
                                          <p:stCondLst>
                                            <p:cond delay="0"/>
                                          </p:stCondLst>
                                        </p:cTn>
                                        <p:tgtEl>
                                          <p:spTgt spid="4"/>
                                        </p:tgtEl>
                                        <p:attrNameLst>
                                          <p:attrName>style.visibility</p:attrName>
                                        </p:attrNameLst>
                                      </p:cBhvr>
                                      <p:to>
                                        <p:strVal val="visible"/>
                                      </p:to>
                                    </p:set>
                                    <p:animEffect transition="in" filter="wipe(down)">
                                      <p:cBhvr>
                                        <p:cTn id="25" dur="145">
                                          <p:stCondLst>
                                            <p:cond delay="0"/>
                                          </p:stCondLst>
                                        </p:cTn>
                                        <p:tgtEl>
                                          <p:spTgt spid="4"/>
                                        </p:tgtEl>
                                      </p:cBhvr>
                                    </p:animEffect>
                                    <p:anim calcmode="lin" valueType="num">
                                      <p:cBhvr>
                                        <p:cTn id="26" dur="456"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7" dur="166"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8" dur="166" tmFilter="0, 0; 0.125,0.2665; 0.25,0.4; 0.375,0.465; 0.5,0.5;  0.625,0.535; 0.75,0.6; 0.875,0.7335; 1,1">
                                          <p:stCondLst>
                                            <p:cond delay="166"/>
                                          </p:stCondLst>
                                        </p:cTn>
                                        <p:tgtEl>
                                          <p:spTgt spid="4"/>
                                        </p:tgtEl>
                                        <p:attrNameLst>
                                          <p:attrName>ppt_y</p:attrName>
                                        </p:attrNameLst>
                                      </p:cBhvr>
                                      <p:tavLst>
                                        <p:tav tm="0" fmla="#ppt_y-sin(pi*$)/9">
                                          <p:val>
                                            <p:fltVal val="0"/>
                                          </p:val>
                                        </p:tav>
                                        <p:tav tm="100000">
                                          <p:val>
                                            <p:fltVal val="1"/>
                                          </p:val>
                                        </p:tav>
                                      </p:tavLst>
                                    </p:anim>
                                    <p:anim calcmode="lin" valueType="num">
                                      <p:cBhvr>
                                        <p:cTn id="29" dur="83" tmFilter="0, 0; 0.125,0.2665; 0.25,0.4; 0.375,0.465; 0.5,0.5;  0.625,0.535; 0.75,0.6; 0.875,0.7335; 1,1">
                                          <p:stCondLst>
                                            <p:cond delay="331"/>
                                          </p:stCondLst>
                                        </p:cTn>
                                        <p:tgtEl>
                                          <p:spTgt spid="4"/>
                                        </p:tgtEl>
                                        <p:attrNameLst>
                                          <p:attrName>ppt_y</p:attrName>
                                        </p:attrNameLst>
                                      </p:cBhvr>
                                      <p:tavLst>
                                        <p:tav tm="0" fmla="#ppt_y-sin(pi*$)/27">
                                          <p:val>
                                            <p:fltVal val="0"/>
                                          </p:val>
                                        </p:tav>
                                        <p:tav tm="100000">
                                          <p:val>
                                            <p:fltVal val="1"/>
                                          </p:val>
                                        </p:tav>
                                      </p:tavLst>
                                    </p:anim>
                                    <p:anim calcmode="lin" valueType="num">
                                      <p:cBhvr>
                                        <p:cTn id="30" dur="41" tmFilter="0, 0; 0.125,0.2665; 0.25,0.4; 0.375,0.465; 0.5,0.5;  0.625,0.535; 0.75,0.6; 0.875,0.7335; 1,1">
                                          <p:stCondLst>
                                            <p:cond delay="414"/>
                                          </p:stCondLst>
                                        </p:cTn>
                                        <p:tgtEl>
                                          <p:spTgt spid="4"/>
                                        </p:tgtEl>
                                        <p:attrNameLst>
                                          <p:attrName>ppt_y</p:attrName>
                                        </p:attrNameLst>
                                      </p:cBhvr>
                                      <p:tavLst>
                                        <p:tav tm="0" fmla="#ppt_y-sin(pi*$)/81">
                                          <p:val>
                                            <p:fltVal val="0"/>
                                          </p:val>
                                        </p:tav>
                                        <p:tav tm="100000">
                                          <p:val>
                                            <p:fltVal val="1"/>
                                          </p:val>
                                        </p:tav>
                                      </p:tavLst>
                                    </p:anim>
                                    <p:animScale>
                                      <p:cBhvr>
                                        <p:cTn id="31" dur="7">
                                          <p:stCondLst>
                                            <p:cond delay="162"/>
                                          </p:stCondLst>
                                        </p:cTn>
                                        <p:tgtEl>
                                          <p:spTgt spid="4"/>
                                        </p:tgtEl>
                                      </p:cBhvr>
                                      <p:to x="100000" y="60000"/>
                                    </p:animScale>
                                    <p:animScale>
                                      <p:cBhvr>
                                        <p:cTn id="32" dur="41" decel="50000">
                                          <p:stCondLst>
                                            <p:cond delay="169"/>
                                          </p:stCondLst>
                                        </p:cTn>
                                        <p:tgtEl>
                                          <p:spTgt spid="4"/>
                                        </p:tgtEl>
                                      </p:cBhvr>
                                      <p:to x="100000" y="100000"/>
                                    </p:animScale>
                                    <p:animScale>
                                      <p:cBhvr>
                                        <p:cTn id="33" dur="7">
                                          <p:stCondLst>
                                            <p:cond delay="328"/>
                                          </p:stCondLst>
                                        </p:cTn>
                                        <p:tgtEl>
                                          <p:spTgt spid="4"/>
                                        </p:tgtEl>
                                      </p:cBhvr>
                                      <p:to x="100000" y="80000"/>
                                    </p:animScale>
                                    <p:animScale>
                                      <p:cBhvr>
                                        <p:cTn id="34" dur="41" decel="50000">
                                          <p:stCondLst>
                                            <p:cond delay="335"/>
                                          </p:stCondLst>
                                        </p:cTn>
                                        <p:tgtEl>
                                          <p:spTgt spid="4"/>
                                        </p:tgtEl>
                                      </p:cBhvr>
                                      <p:to x="100000" y="100000"/>
                                    </p:animScale>
                                    <p:animScale>
                                      <p:cBhvr>
                                        <p:cTn id="35" dur="7">
                                          <p:stCondLst>
                                            <p:cond delay="410"/>
                                          </p:stCondLst>
                                        </p:cTn>
                                        <p:tgtEl>
                                          <p:spTgt spid="4"/>
                                        </p:tgtEl>
                                      </p:cBhvr>
                                      <p:to x="100000" y="90000"/>
                                    </p:animScale>
                                    <p:animScale>
                                      <p:cBhvr>
                                        <p:cTn id="36" dur="41" decel="50000">
                                          <p:stCondLst>
                                            <p:cond delay="417"/>
                                          </p:stCondLst>
                                        </p:cTn>
                                        <p:tgtEl>
                                          <p:spTgt spid="4"/>
                                        </p:tgtEl>
                                      </p:cBhvr>
                                      <p:to x="100000" y="100000"/>
                                    </p:animScale>
                                    <p:animScale>
                                      <p:cBhvr>
                                        <p:cTn id="37" dur="7">
                                          <p:stCondLst>
                                            <p:cond delay="452"/>
                                          </p:stCondLst>
                                        </p:cTn>
                                        <p:tgtEl>
                                          <p:spTgt spid="4"/>
                                        </p:tgtEl>
                                      </p:cBhvr>
                                      <p:to x="100000" y="95000"/>
                                    </p:animScale>
                                    <p:animScale>
                                      <p:cBhvr>
                                        <p:cTn id="38" dur="41" decel="50000">
                                          <p:stCondLst>
                                            <p:cond delay="459"/>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963D93-2E2F-4186-85E3-47217629E6D8}"/>
              </a:ext>
            </a:extLst>
          </p:cNvPr>
          <p:cNvSpPr/>
          <p:nvPr/>
        </p:nvSpPr>
        <p:spPr>
          <a:xfrm>
            <a:off x="2100189" y="877730"/>
            <a:ext cx="2119939" cy="830997"/>
          </a:xfrm>
          <a:prstGeom prst="rect">
            <a:avLst/>
          </a:prstGeom>
          <a:noFill/>
        </p:spPr>
        <p:txBody>
          <a:bodyPr wrap="none" lIns="91440" tIns="45720" rIns="91440" bIns="45720">
            <a:spAutoFit/>
          </a:bodyPr>
          <a:lstStyle/>
          <a:p>
            <a:r>
              <a:rPr lang="en-IN" sz="2400" b="1" i="0" dirty="0">
                <a:solidFill>
                  <a:srgbClr val="313131"/>
                </a:solidFill>
                <a:effectLst/>
                <a:latin typeface="Modern Love" panose="04090805081005020601" pitchFamily="82" charset="0"/>
              </a:rPr>
              <a:t>Bhagat Singh</a:t>
            </a:r>
          </a:p>
          <a:p>
            <a:pPr algn="l"/>
            <a:endParaRPr lang="hi-IN" sz="2400" b="1" i="0" dirty="0">
              <a:solidFill>
                <a:srgbClr val="000000"/>
              </a:solidFill>
              <a:effectLst/>
              <a:latin typeface="Modern Love" panose="04090805081005020601" pitchFamily="82" charset="0"/>
            </a:endParaRPr>
          </a:p>
        </p:txBody>
      </p:sp>
      <p:sp>
        <p:nvSpPr>
          <p:cNvPr id="3" name="TextBox 2">
            <a:extLst>
              <a:ext uri="{FF2B5EF4-FFF2-40B4-BE49-F238E27FC236}">
                <a16:creationId xmlns:a16="http://schemas.microsoft.com/office/drawing/2014/main" id="{2C639CF6-BB04-4E32-9589-9C6553AEA6F5}"/>
              </a:ext>
            </a:extLst>
          </p:cNvPr>
          <p:cNvSpPr txBox="1"/>
          <p:nvPr/>
        </p:nvSpPr>
        <p:spPr>
          <a:xfrm>
            <a:off x="5788404" y="1781503"/>
            <a:ext cx="5649480" cy="4278094"/>
          </a:xfrm>
          <a:prstGeom prst="rect">
            <a:avLst/>
          </a:prstGeom>
          <a:noFill/>
        </p:spPr>
        <p:txBody>
          <a:bodyPr wrap="square" rtlCol="0">
            <a:spAutoFit/>
          </a:bodyPr>
          <a:lstStyle/>
          <a:p>
            <a:r>
              <a:rPr lang="en-US" sz="1600" b="0" i="1" dirty="0">
                <a:solidFill>
                  <a:srgbClr val="121416"/>
                </a:solidFill>
                <a:effectLst/>
                <a:latin typeface="roboto" panose="02000000000000000000" pitchFamily="2" charset="0"/>
              </a:rPr>
              <a:t>Born in 1907, Bhagat Singh was among the extreme revolutionary Indian freedom fighters. He was a largely controversial, though respected figure in the freedom struggle of India. This revolutionary hero was born in a Sikh family in the undivided state of Punjab and carried the legacy of his family and clinched to his patriotism till his death. He was involved in a plot in 1928 to assassinate James Scott, a British police superintendent to exact revenge for the death of Lala Lajpat Rai. The plot failed when they mistakenly killed another young police officer and Singh fled to Lahore to escape from punishment. The following year, he, along with his associates hurled a bomb at the Central Legislative Assembly in Delhi in protest against the implementation of the </a:t>
            </a:r>
            <a:r>
              <a:rPr lang="en-US" sz="1600" b="0" i="1" dirty="0" err="1">
                <a:solidFill>
                  <a:srgbClr val="121416"/>
                </a:solidFill>
                <a:effectLst/>
                <a:latin typeface="roboto" panose="02000000000000000000" pitchFamily="2" charset="0"/>
              </a:rPr>
              <a:t>Defence</a:t>
            </a:r>
            <a:r>
              <a:rPr lang="en-US" sz="1600" b="0" i="1" dirty="0">
                <a:solidFill>
                  <a:srgbClr val="121416"/>
                </a:solidFill>
                <a:effectLst/>
                <a:latin typeface="roboto" panose="02000000000000000000" pitchFamily="2" charset="0"/>
              </a:rPr>
              <a:t> of India Act and surrendered to the police. This great Indian freedom fighter was sentenced to death by hanging by the British, and executed at the age of only 23. </a:t>
            </a:r>
            <a:endParaRPr lang="en-IN" sz="1600" i="1" dirty="0"/>
          </a:p>
        </p:txBody>
      </p:sp>
      <p:pic>
        <p:nvPicPr>
          <p:cNvPr id="4" name="Picture 3">
            <a:extLst>
              <a:ext uri="{FF2B5EF4-FFF2-40B4-BE49-F238E27FC236}">
                <a16:creationId xmlns:a16="http://schemas.microsoft.com/office/drawing/2014/main" id="{24221560-8E92-665C-F232-3608D7955070}"/>
              </a:ext>
            </a:extLst>
          </p:cNvPr>
          <p:cNvPicPr>
            <a:picLocks noChangeAspect="1"/>
          </p:cNvPicPr>
          <p:nvPr/>
        </p:nvPicPr>
        <p:blipFill>
          <a:blip r:embed="rId3"/>
          <a:stretch>
            <a:fillRect/>
          </a:stretch>
        </p:blipFill>
        <p:spPr>
          <a:xfrm>
            <a:off x="1265251" y="2226753"/>
            <a:ext cx="3468413" cy="3049922"/>
          </a:xfrm>
          <a:prstGeom prst="rect">
            <a:avLst/>
          </a:prstGeom>
        </p:spPr>
      </p:pic>
    </p:spTree>
    <p:extLst>
      <p:ext uri="{BB962C8B-B14F-4D97-AF65-F5344CB8AC3E}">
        <p14:creationId xmlns:p14="http://schemas.microsoft.com/office/powerpoint/2010/main" val="31315114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B91C7C-0094-4184-B68D-65B7CF730A14}"/>
              </a:ext>
            </a:extLst>
          </p:cNvPr>
          <p:cNvSpPr/>
          <p:nvPr/>
        </p:nvSpPr>
        <p:spPr>
          <a:xfrm>
            <a:off x="1593907" y="903819"/>
            <a:ext cx="5120114" cy="169279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ln w="0"/>
                <a:effectLst>
                  <a:outerShdw blurRad="38100" dist="19050" dir="2700000" algn="tl" rotWithShape="0">
                    <a:schemeClr val="dk1">
                      <a:alpha val="40000"/>
                    </a:schemeClr>
                  </a:outerShdw>
                </a:effectLst>
                <a:latin typeface="Modern Love" panose="04090805081005020601" pitchFamily="82" charset="0"/>
                <a:ea typeface="+mj-ea"/>
                <a:cs typeface="+mj-cs"/>
              </a:rPr>
              <a:t>Why ? The reason</a:t>
            </a:r>
            <a:endParaRPr lang="en-US" sz="4000" b="0" cap="none" spc="0" dirty="0">
              <a:ln w="0"/>
              <a:effectLst>
                <a:outerShdw blurRad="38100" dist="19050" dir="2700000" algn="tl" rotWithShape="0">
                  <a:schemeClr val="dk1">
                    <a:alpha val="40000"/>
                  </a:schemeClr>
                </a:outerShdw>
              </a:effectLst>
              <a:latin typeface="Modern Love" panose="04090805081005020601" pitchFamily="82" charset="0"/>
              <a:ea typeface="+mj-ea"/>
              <a:cs typeface="+mj-cs"/>
            </a:endParaRPr>
          </a:p>
        </p:txBody>
      </p:sp>
      <p:cxnSp>
        <p:nvCxnSpPr>
          <p:cNvPr id="1031" name="Straight Arrow Connector 103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358F794-6A28-411B-8C50-E6236C3A981B}"/>
              </a:ext>
            </a:extLst>
          </p:cNvPr>
          <p:cNvSpPr txBox="1"/>
          <p:nvPr/>
        </p:nvSpPr>
        <p:spPr>
          <a:xfrm>
            <a:off x="1477793" y="2439577"/>
            <a:ext cx="5120113" cy="432519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t>Despite its huge impact on the global population, there is still no cure for any type of diabetes. Most treatments help patients manage the symptoms to a certain extent, but diabetics still face multiple long-term health complications.</a:t>
            </a:r>
          </a:p>
          <a:p>
            <a:pPr indent="-228600">
              <a:lnSpc>
                <a:spcPct val="90000"/>
              </a:lnSpc>
              <a:spcAft>
                <a:spcPts val="600"/>
              </a:spcAft>
              <a:buFont typeface="Arial" panose="020B0604020202020204" pitchFamily="34" charset="0"/>
              <a:buChar char="•"/>
            </a:pPr>
            <a:r>
              <a:rPr lang="en-US" dirty="0"/>
              <a:t>Diabetes is the major cause of blindness, kidney failure, heart attack, and stroke. It is estimated that the number of people affected by diabetes will rise to 700 million by 2045. This has led the World Health Organization to consider diabetes an epidemic.</a:t>
            </a:r>
          </a:p>
          <a:p>
            <a:pPr indent="-228600">
              <a:lnSpc>
                <a:spcPct val="90000"/>
              </a:lnSpc>
              <a:spcAft>
                <a:spcPts val="600"/>
              </a:spcAft>
              <a:buFont typeface="Arial" panose="020B0604020202020204" pitchFamily="34" charset="0"/>
              <a:buChar char="•"/>
            </a:pPr>
            <a:r>
              <a:rPr lang="en-US" dirty="0"/>
              <a:t>Since we cannot find a way to cure diabetes we can surely use Machine Learning and Artificial Intelligence to </a:t>
            </a:r>
            <a:r>
              <a:rPr lang="en-US" dirty="0" err="1"/>
              <a:t>atleast</a:t>
            </a:r>
            <a:r>
              <a:rPr lang="en-US" dirty="0"/>
              <a:t> predict and prevent diabetes</a:t>
            </a:r>
          </a:p>
          <a:p>
            <a:pPr indent="-228600">
              <a:lnSpc>
                <a:spcPct val="90000"/>
              </a:lnSpc>
              <a:spcAft>
                <a:spcPts val="600"/>
              </a:spcAft>
              <a:buFont typeface="Arial" panose="020B0604020202020204" pitchFamily="34" charset="0"/>
              <a:buChar char="•"/>
            </a:pPr>
            <a:endParaRPr lang="en-US" sz="1600" i="1" dirty="0">
              <a:latin typeface="Monotype Corsiva" panose="03010101010201010101" pitchFamily="66" charset="0"/>
            </a:endParaRPr>
          </a:p>
        </p:txBody>
      </p:sp>
      <p:pic>
        <p:nvPicPr>
          <p:cNvPr id="5122" name="Picture 2" descr="Causes of Diabetes - What Causes Diabetes?">
            <a:extLst>
              <a:ext uri="{FF2B5EF4-FFF2-40B4-BE49-F238E27FC236}">
                <a16:creationId xmlns:a16="http://schemas.microsoft.com/office/drawing/2014/main" id="{CFCF04D4-967A-CB4F-8270-4331B7F99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924" y="2182473"/>
            <a:ext cx="3970283" cy="318568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093117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3001">
        <p15:prstTrans prst="crush"/>
      </p:transition>
    </mc:Choice>
    <mc:Fallback>
      <p:transition spd="slow" advTm="130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iterate type="wd">
                                    <p:tmPct val="10000"/>
                                  </p:iterate>
                                  <p:childTnLst>
                                    <p:set>
                                      <p:cBhvr>
                                        <p:cTn id="24" dur="1" fill="hold">
                                          <p:stCondLst>
                                            <p:cond delay="0"/>
                                          </p:stCondLst>
                                        </p:cTn>
                                        <p:tgtEl>
                                          <p:spTgt spid="3"/>
                                        </p:tgtEl>
                                        <p:attrNameLst>
                                          <p:attrName>style.visibility</p:attrName>
                                        </p:attrNameLst>
                                      </p:cBhvr>
                                      <p:to>
                                        <p:strVal val="visible"/>
                                      </p:to>
                                    </p:set>
                                    <p:animEffect transition="in" filter="wipe(down)">
                                      <p:cBhvr>
                                        <p:cTn id="25" dur="145">
                                          <p:stCondLst>
                                            <p:cond delay="0"/>
                                          </p:stCondLst>
                                        </p:cTn>
                                        <p:tgtEl>
                                          <p:spTgt spid="3"/>
                                        </p:tgtEl>
                                      </p:cBhvr>
                                    </p:animEffect>
                                    <p:anim calcmode="lin" valueType="num">
                                      <p:cBhvr>
                                        <p:cTn id="26" dur="456"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7" dur="166"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8" dur="166" tmFilter="0, 0; 0.125,0.2665; 0.25,0.4; 0.375,0.465; 0.5,0.5;  0.625,0.535; 0.75,0.6; 0.875,0.7335; 1,1">
                                          <p:stCondLst>
                                            <p:cond delay="166"/>
                                          </p:stCondLst>
                                        </p:cTn>
                                        <p:tgtEl>
                                          <p:spTgt spid="3"/>
                                        </p:tgtEl>
                                        <p:attrNameLst>
                                          <p:attrName>ppt_y</p:attrName>
                                        </p:attrNameLst>
                                      </p:cBhvr>
                                      <p:tavLst>
                                        <p:tav tm="0" fmla="#ppt_y-sin(pi*$)/9">
                                          <p:val>
                                            <p:fltVal val="0"/>
                                          </p:val>
                                        </p:tav>
                                        <p:tav tm="100000">
                                          <p:val>
                                            <p:fltVal val="1"/>
                                          </p:val>
                                        </p:tav>
                                      </p:tavLst>
                                    </p:anim>
                                    <p:anim calcmode="lin" valueType="num">
                                      <p:cBhvr>
                                        <p:cTn id="29" dur="83" tmFilter="0, 0; 0.125,0.2665; 0.25,0.4; 0.375,0.465; 0.5,0.5;  0.625,0.535; 0.75,0.6; 0.875,0.7335; 1,1">
                                          <p:stCondLst>
                                            <p:cond delay="331"/>
                                          </p:stCondLst>
                                        </p:cTn>
                                        <p:tgtEl>
                                          <p:spTgt spid="3"/>
                                        </p:tgtEl>
                                        <p:attrNameLst>
                                          <p:attrName>ppt_y</p:attrName>
                                        </p:attrNameLst>
                                      </p:cBhvr>
                                      <p:tavLst>
                                        <p:tav tm="0" fmla="#ppt_y-sin(pi*$)/27">
                                          <p:val>
                                            <p:fltVal val="0"/>
                                          </p:val>
                                        </p:tav>
                                        <p:tav tm="100000">
                                          <p:val>
                                            <p:fltVal val="1"/>
                                          </p:val>
                                        </p:tav>
                                      </p:tavLst>
                                    </p:anim>
                                    <p:anim calcmode="lin" valueType="num">
                                      <p:cBhvr>
                                        <p:cTn id="30" dur="41" tmFilter="0, 0; 0.125,0.2665; 0.25,0.4; 0.375,0.465; 0.5,0.5;  0.625,0.535; 0.75,0.6; 0.875,0.7335; 1,1">
                                          <p:stCondLst>
                                            <p:cond delay="414"/>
                                          </p:stCondLst>
                                        </p:cTn>
                                        <p:tgtEl>
                                          <p:spTgt spid="3"/>
                                        </p:tgtEl>
                                        <p:attrNameLst>
                                          <p:attrName>ppt_y</p:attrName>
                                        </p:attrNameLst>
                                      </p:cBhvr>
                                      <p:tavLst>
                                        <p:tav tm="0" fmla="#ppt_y-sin(pi*$)/81">
                                          <p:val>
                                            <p:fltVal val="0"/>
                                          </p:val>
                                        </p:tav>
                                        <p:tav tm="100000">
                                          <p:val>
                                            <p:fltVal val="1"/>
                                          </p:val>
                                        </p:tav>
                                      </p:tavLst>
                                    </p:anim>
                                    <p:animScale>
                                      <p:cBhvr>
                                        <p:cTn id="31" dur="7">
                                          <p:stCondLst>
                                            <p:cond delay="162"/>
                                          </p:stCondLst>
                                        </p:cTn>
                                        <p:tgtEl>
                                          <p:spTgt spid="3"/>
                                        </p:tgtEl>
                                      </p:cBhvr>
                                      <p:to x="100000" y="60000"/>
                                    </p:animScale>
                                    <p:animScale>
                                      <p:cBhvr>
                                        <p:cTn id="32" dur="41" decel="50000">
                                          <p:stCondLst>
                                            <p:cond delay="169"/>
                                          </p:stCondLst>
                                        </p:cTn>
                                        <p:tgtEl>
                                          <p:spTgt spid="3"/>
                                        </p:tgtEl>
                                      </p:cBhvr>
                                      <p:to x="100000" y="100000"/>
                                    </p:animScale>
                                    <p:animScale>
                                      <p:cBhvr>
                                        <p:cTn id="33" dur="7">
                                          <p:stCondLst>
                                            <p:cond delay="328"/>
                                          </p:stCondLst>
                                        </p:cTn>
                                        <p:tgtEl>
                                          <p:spTgt spid="3"/>
                                        </p:tgtEl>
                                      </p:cBhvr>
                                      <p:to x="100000" y="80000"/>
                                    </p:animScale>
                                    <p:animScale>
                                      <p:cBhvr>
                                        <p:cTn id="34" dur="41" decel="50000">
                                          <p:stCondLst>
                                            <p:cond delay="335"/>
                                          </p:stCondLst>
                                        </p:cTn>
                                        <p:tgtEl>
                                          <p:spTgt spid="3"/>
                                        </p:tgtEl>
                                      </p:cBhvr>
                                      <p:to x="100000" y="100000"/>
                                    </p:animScale>
                                    <p:animScale>
                                      <p:cBhvr>
                                        <p:cTn id="35" dur="7">
                                          <p:stCondLst>
                                            <p:cond delay="410"/>
                                          </p:stCondLst>
                                        </p:cTn>
                                        <p:tgtEl>
                                          <p:spTgt spid="3"/>
                                        </p:tgtEl>
                                      </p:cBhvr>
                                      <p:to x="100000" y="90000"/>
                                    </p:animScale>
                                    <p:animScale>
                                      <p:cBhvr>
                                        <p:cTn id="36" dur="41" decel="50000">
                                          <p:stCondLst>
                                            <p:cond delay="417"/>
                                          </p:stCondLst>
                                        </p:cTn>
                                        <p:tgtEl>
                                          <p:spTgt spid="3"/>
                                        </p:tgtEl>
                                      </p:cBhvr>
                                      <p:to x="100000" y="100000"/>
                                    </p:animScale>
                                    <p:animScale>
                                      <p:cBhvr>
                                        <p:cTn id="37" dur="7">
                                          <p:stCondLst>
                                            <p:cond delay="452"/>
                                          </p:stCondLst>
                                        </p:cTn>
                                        <p:tgtEl>
                                          <p:spTgt spid="3"/>
                                        </p:tgtEl>
                                      </p:cBhvr>
                                      <p:to x="100000" y="95000"/>
                                    </p:animScale>
                                    <p:animScale>
                                      <p:cBhvr>
                                        <p:cTn id="38" dur="41" decel="50000">
                                          <p:stCondLst>
                                            <p:cond delay="459"/>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pct20">
          <a:fgClr>
            <a:schemeClr val="accent1"/>
          </a:fgClr>
          <a:bgClr>
            <a:schemeClr val="bg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FDF619-26C8-D7C1-559F-9267FB602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923" y="1590619"/>
            <a:ext cx="10698217" cy="4914015"/>
          </a:xfrm>
          <a:prstGeom prst="rect">
            <a:avLst/>
          </a:prstGeom>
        </p:spPr>
      </p:pic>
      <p:sp>
        <p:nvSpPr>
          <p:cNvPr id="4" name="Rectangle 3">
            <a:extLst>
              <a:ext uri="{FF2B5EF4-FFF2-40B4-BE49-F238E27FC236}">
                <a16:creationId xmlns:a16="http://schemas.microsoft.com/office/drawing/2014/main" id="{F9B2C291-C5E0-2687-777E-62FC7D51D5FB}"/>
              </a:ext>
            </a:extLst>
          </p:cNvPr>
          <p:cNvSpPr/>
          <p:nvPr/>
        </p:nvSpPr>
        <p:spPr>
          <a:xfrm>
            <a:off x="1375378" y="239901"/>
            <a:ext cx="9110186"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highlight>
                  <a:srgbClr val="FFFF00"/>
                </a:highlight>
                <a:latin typeface="Monotype Corsiva" panose="03010101010201010101" pitchFamily="66" charset="0"/>
              </a:rPr>
              <a:t>The solution – A trained ML diabetes model </a:t>
            </a:r>
          </a:p>
        </p:txBody>
      </p:sp>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C8B02609-3895-C37A-B26D-6661AF983F5E}"/>
                  </a:ext>
                </a:extLst>
              </p14:cNvPr>
              <p14:cNvContentPartPr/>
              <p14:nvPr/>
            </p14:nvContentPartPr>
            <p14:xfrm>
              <a:off x="3967585" y="3725590"/>
              <a:ext cx="833400" cy="833400"/>
            </p14:xfrm>
          </p:contentPart>
        </mc:Choice>
        <mc:Fallback>
          <p:pic>
            <p:nvPicPr>
              <p:cNvPr id="9" name="Ink 8">
                <a:extLst>
                  <a:ext uri="{FF2B5EF4-FFF2-40B4-BE49-F238E27FC236}">
                    <a16:creationId xmlns:a16="http://schemas.microsoft.com/office/drawing/2014/main" id="{C8B02609-3895-C37A-B26D-6661AF983F5E}"/>
                  </a:ext>
                </a:extLst>
              </p:cNvPr>
              <p:cNvPicPr/>
              <p:nvPr/>
            </p:nvPicPr>
            <p:blipFill>
              <a:blip r:embed="rId4"/>
              <a:stretch>
                <a:fillRect/>
              </a:stretch>
            </p:blipFill>
            <p:spPr>
              <a:xfrm>
                <a:off x="3958585" y="3716590"/>
                <a:ext cx="851040" cy="851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B25E0630-9B4A-DF63-F23B-94E893E23643}"/>
                  </a:ext>
                </a:extLst>
              </p14:cNvPr>
              <p14:cNvContentPartPr/>
              <p14:nvPr/>
            </p14:nvContentPartPr>
            <p14:xfrm>
              <a:off x="4610905" y="4366750"/>
              <a:ext cx="190800" cy="177480"/>
            </p14:xfrm>
          </p:contentPart>
        </mc:Choice>
        <mc:Fallback>
          <p:pic>
            <p:nvPicPr>
              <p:cNvPr id="10" name="Ink 9">
                <a:extLst>
                  <a:ext uri="{FF2B5EF4-FFF2-40B4-BE49-F238E27FC236}">
                    <a16:creationId xmlns:a16="http://schemas.microsoft.com/office/drawing/2014/main" id="{B25E0630-9B4A-DF63-F23B-94E893E23643}"/>
                  </a:ext>
                </a:extLst>
              </p:cNvPr>
              <p:cNvPicPr/>
              <p:nvPr/>
            </p:nvPicPr>
            <p:blipFill>
              <a:blip r:embed="rId6"/>
              <a:stretch>
                <a:fillRect/>
              </a:stretch>
            </p:blipFill>
            <p:spPr>
              <a:xfrm>
                <a:off x="4602265" y="4358110"/>
                <a:ext cx="208440" cy="195120"/>
              </a:xfrm>
              <a:prstGeom prst="rect">
                <a:avLst/>
              </a:prstGeom>
            </p:spPr>
          </p:pic>
        </mc:Fallback>
      </mc:AlternateContent>
    </p:spTree>
    <p:extLst>
      <p:ext uri="{BB962C8B-B14F-4D97-AF65-F5344CB8AC3E}">
        <p14:creationId xmlns:p14="http://schemas.microsoft.com/office/powerpoint/2010/main" val="1513893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BC0FAF-3F40-FEC3-38D4-0BF6FACAC9CB}"/>
              </a:ext>
            </a:extLst>
          </p:cNvPr>
          <p:cNvSpPr/>
          <p:nvPr/>
        </p:nvSpPr>
        <p:spPr>
          <a:xfrm>
            <a:off x="6670836" y="823224"/>
            <a:ext cx="5156541" cy="923330"/>
          </a:xfrm>
          <a:prstGeom prst="rect">
            <a:avLst/>
          </a:prstGeom>
          <a:noFill/>
        </p:spPr>
        <p:txBody>
          <a:bodyPr wrap="none" lIns="91440" tIns="45720" rIns="91440" bIns="45720">
            <a:spAutoFit/>
          </a:bodyPr>
          <a:lstStyle/>
          <a:p>
            <a:pPr algn="ctr"/>
            <a:r>
              <a:rPr lang="en-US" sz="5400" b="1" i="1" cap="none" spc="0" dirty="0">
                <a:ln w="0"/>
                <a:solidFill>
                  <a:schemeClr val="tx1"/>
                </a:solidFill>
                <a:effectLst>
                  <a:outerShdw blurRad="38100" dist="19050" dir="2700000" algn="tl" rotWithShape="0">
                    <a:schemeClr val="dk1">
                      <a:alpha val="40000"/>
                    </a:schemeClr>
                  </a:outerShdw>
                </a:effectLst>
                <a:latin typeface="Modern Love" panose="04090805081005020601" pitchFamily="82" charset="0"/>
              </a:rPr>
              <a:t>Algorithm used</a:t>
            </a:r>
          </a:p>
        </p:txBody>
      </p:sp>
    </p:spTree>
    <p:extLst>
      <p:ext uri="{BB962C8B-B14F-4D97-AF65-F5344CB8AC3E}">
        <p14:creationId xmlns:p14="http://schemas.microsoft.com/office/powerpoint/2010/main" val="25052587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2|7.1"/>
</p:tagLst>
</file>

<file path=ppt/tags/tag2.xml><?xml version="1.0" encoding="utf-8"?>
<p:tagLst xmlns:a="http://schemas.openxmlformats.org/drawingml/2006/main" xmlns:r="http://schemas.openxmlformats.org/officeDocument/2006/relationships" xmlns:p="http://schemas.openxmlformats.org/presentationml/2006/main">
  <p:tag name="TIMING" val="|0.4|2.1|6"/>
</p:tagLst>
</file>

<file path=ppt/tags/tag3.xml><?xml version="1.0" encoding="utf-8"?>
<p:tagLst xmlns:a="http://schemas.openxmlformats.org/drawingml/2006/main" xmlns:r="http://schemas.openxmlformats.org/officeDocument/2006/relationships" xmlns:p="http://schemas.openxmlformats.org/presentationml/2006/main">
  <p:tag name="TIMING" val="|0|2|7.1"/>
</p:tagLst>
</file>

<file path=ppt/tags/tag4.xml><?xml version="1.0" encoding="utf-8"?>
<p:tagLst xmlns:a="http://schemas.openxmlformats.org/drawingml/2006/main" xmlns:r="http://schemas.openxmlformats.org/officeDocument/2006/relationships" xmlns:p="http://schemas.openxmlformats.org/presentationml/2006/main">
  <p:tag name="TIMING" val="|0.4|2.1|6"/>
</p:tagLst>
</file>

<file path=ppt/tags/tag5.xml><?xml version="1.0" encoding="utf-8"?>
<p:tagLst xmlns:a="http://schemas.openxmlformats.org/drawingml/2006/main" xmlns:r="http://schemas.openxmlformats.org/officeDocument/2006/relationships" xmlns:p="http://schemas.openxmlformats.org/presentationml/2006/main">
  <p:tag name="TIMING" val="|0|2|7.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684</Words>
  <Application>Microsoft Office PowerPoint</Application>
  <PresentationFormat>Widescreen</PresentationFormat>
  <Paragraphs>29</Paragraphs>
  <Slides>13</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Algerian</vt:lpstr>
      <vt:lpstr>Arial</vt:lpstr>
      <vt:lpstr>Calibri</vt:lpstr>
      <vt:lpstr>Calibri Light</vt:lpstr>
      <vt:lpstr>Modern Love</vt:lpstr>
      <vt:lpstr>Monotype Corsiva</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Jha</dc:creator>
  <cp:lastModifiedBy>Vishal Jha</cp:lastModifiedBy>
  <cp:revision>5</cp:revision>
  <dcterms:created xsi:type="dcterms:W3CDTF">2022-07-23T12:42:16Z</dcterms:created>
  <dcterms:modified xsi:type="dcterms:W3CDTF">2022-08-31T00:30:30Z</dcterms:modified>
</cp:coreProperties>
</file>